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5.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6.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7.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0.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21.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22.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23.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26.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27.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sldIdLst>
    <p:sldId id="256" r:id="rId2"/>
    <p:sldId id="327" r:id="rId3"/>
    <p:sldId id="268" r:id="rId4"/>
    <p:sldId id="269" r:id="rId5"/>
    <p:sldId id="271" r:id="rId6"/>
    <p:sldId id="321" r:id="rId7"/>
    <p:sldId id="304" r:id="rId8"/>
    <p:sldId id="301" r:id="rId9"/>
    <p:sldId id="305" r:id="rId10"/>
    <p:sldId id="300" r:id="rId11"/>
    <p:sldId id="308" r:id="rId12"/>
    <p:sldId id="287" r:id="rId13"/>
    <p:sldId id="316" r:id="rId14"/>
    <p:sldId id="286" r:id="rId15"/>
    <p:sldId id="318" r:id="rId16"/>
    <p:sldId id="298" r:id="rId17"/>
    <p:sldId id="266" r:id="rId18"/>
    <p:sldId id="283" r:id="rId19"/>
    <p:sldId id="284" r:id="rId20"/>
    <p:sldId id="314" r:id="rId21"/>
    <p:sldId id="311" r:id="rId22"/>
    <p:sldId id="280" r:id="rId23"/>
    <p:sldId id="309" r:id="rId24"/>
    <p:sldId id="310" r:id="rId25"/>
    <p:sldId id="272" r:id="rId26"/>
    <p:sldId id="306" r:id="rId27"/>
    <p:sldId id="322" r:id="rId28"/>
    <p:sldId id="324" r:id="rId29"/>
    <p:sldId id="325" r:id="rId30"/>
    <p:sldId id="326"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927D062-E7EE-46F9-82D6-122A7CD9B077}">
          <p14:sldIdLst>
            <p14:sldId id="256"/>
            <p14:sldId id="327"/>
            <p14:sldId id="268"/>
          </p14:sldIdLst>
        </p14:section>
        <p14:section name="Untitled Section" id="{419D2430-65F9-4580-B3BB-63A9B5951D76}">
          <p14:sldIdLst>
            <p14:sldId id="269"/>
            <p14:sldId id="271"/>
            <p14:sldId id="321"/>
            <p14:sldId id="304"/>
            <p14:sldId id="301"/>
            <p14:sldId id="305"/>
            <p14:sldId id="300"/>
            <p14:sldId id="308"/>
            <p14:sldId id="287"/>
            <p14:sldId id="316"/>
            <p14:sldId id="286"/>
            <p14:sldId id="318"/>
            <p14:sldId id="298"/>
            <p14:sldId id="266"/>
            <p14:sldId id="283"/>
            <p14:sldId id="284"/>
            <p14:sldId id="314"/>
            <p14:sldId id="311"/>
            <p14:sldId id="280"/>
            <p14:sldId id="309"/>
            <p14:sldId id="310"/>
            <p14:sldId id="272"/>
            <p14:sldId id="306"/>
            <p14:sldId id="322"/>
            <p14:sldId id="324"/>
            <p14:sldId id="325"/>
            <p14:sldId id="32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440" autoAdjust="0"/>
    <p:restoredTop sz="76007" autoAdjust="0"/>
  </p:normalViewPr>
  <p:slideViewPr>
    <p:cSldViewPr snapToGrid="0">
      <p:cViewPr varScale="1">
        <p:scale>
          <a:sx n="60" d="100"/>
          <a:sy n="60" d="100"/>
        </p:scale>
        <p:origin x="780" y="90"/>
      </p:cViewPr>
      <p:guideLst/>
    </p:cSldViewPr>
  </p:slideViewPr>
  <p:notesTextViewPr>
    <p:cViewPr>
      <p:scale>
        <a:sx n="1" d="1"/>
        <a:sy n="1" d="1"/>
      </p:scale>
      <p:origin x="0" y="-132"/>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3600" dirty="0" smtClean="0"/>
              <a:t>Tariff Line Ranges</a:t>
            </a:r>
            <a:endParaRPr lang="en-US" sz="3600" dirty="0"/>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Tariff Line Ranges</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Sheet1!$A$2:$A$6</c:f>
              <c:strCache>
                <c:ptCount val="5"/>
                <c:pt idx="0">
                  <c:v>Duty Free</c:v>
                </c:pt>
                <c:pt idx="1">
                  <c:v>Under 5%</c:v>
                </c:pt>
                <c:pt idx="2">
                  <c:v>5 - 15%</c:v>
                </c:pt>
                <c:pt idx="3">
                  <c:v>15 - 20%</c:v>
                </c:pt>
                <c:pt idx="4">
                  <c:v>Above 20%</c:v>
                </c:pt>
              </c:strCache>
            </c:strRef>
          </c:cat>
          <c:val>
            <c:numRef>
              <c:f>Sheet1!$B$2:$B$6</c:f>
              <c:numCache>
                <c:formatCode>General</c:formatCode>
                <c:ptCount val="5"/>
                <c:pt idx="0">
                  <c:v>9.5</c:v>
                </c:pt>
                <c:pt idx="1">
                  <c:v>52.2</c:v>
                </c:pt>
                <c:pt idx="2">
                  <c:v>9.3000000000000007</c:v>
                </c:pt>
                <c:pt idx="3">
                  <c:v>18.7</c:v>
                </c:pt>
                <c:pt idx="4">
                  <c:v>10.3</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
          <c:y val="0.90281890361596306"/>
          <c:w val="1"/>
          <c:h val="9.718109638403688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2FE602-D207-4BDD-B58B-196562534B5A}"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en-US"/>
        </a:p>
      </dgm:t>
    </dgm:pt>
    <dgm:pt modelId="{A8853A2A-4A13-4B97-8BEB-4F6973134B38}">
      <dgm:prSet phldrT="[Text]"/>
      <dgm:spPr/>
      <dgm:t>
        <a:bodyPr/>
        <a:lstStyle/>
        <a:p>
          <a:r>
            <a:rPr lang="en-US" dirty="0" smtClean="0"/>
            <a:t>Value Addition</a:t>
          </a:r>
          <a:endParaRPr lang="en-US" dirty="0"/>
        </a:p>
      </dgm:t>
    </dgm:pt>
    <dgm:pt modelId="{A0AAFD4F-6368-49E8-A7EC-32ED3D336CE6}" type="parTrans" cxnId="{230DF8E9-7D25-4F21-A146-612785492D55}">
      <dgm:prSet/>
      <dgm:spPr/>
      <dgm:t>
        <a:bodyPr/>
        <a:lstStyle/>
        <a:p>
          <a:endParaRPr lang="en-US"/>
        </a:p>
      </dgm:t>
    </dgm:pt>
    <dgm:pt modelId="{359C2356-AD5E-40C6-8B4D-5DDCCF0DBC54}" type="sibTrans" cxnId="{230DF8E9-7D25-4F21-A146-612785492D55}">
      <dgm:prSet/>
      <dgm:spPr/>
      <dgm:t>
        <a:bodyPr/>
        <a:lstStyle/>
        <a:p>
          <a:endParaRPr lang="en-US"/>
        </a:p>
      </dgm:t>
    </dgm:pt>
    <dgm:pt modelId="{E5EAB5E6-5F77-441D-B55E-7EB4D978A285}">
      <dgm:prSet phldrT="[Text]"/>
      <dgm:spPr/>
      <dgm:t>
        <a:bodyPr/>
        <a:lstStyle/>
        <a:p>
          <a:r>
            <a:rPr lang="en-US" dirty="0" smtClean="0"/>
            <a:t>Export Promotion</a:t>
          </a:r>
          <a:endParaRPr lang="en-US" dirty="0"/>
        </a:p>
      </dgm:t>
    </dgm:pt>
    <dgm:pt modelId="{8DE88947-B07A-4B71-9C8F-C226A8E426C9}" type="parTrans" cxnId="{76E5D1C3-7C4E-4F93-B183-01D05D492A31}">
      <dgm:prSet/>
      <dgm:spPr/>
      <dgm:t>
        <a:bodyPr/>
        <a:lstStyle/>
        <a:p>
          <a:endParaRPr lang="en-US"/>
        </a:p>
      </dgm:t>
    </dgm:pt>
    <dgm:pt modelId="{0C5830A0-0443-4052-867C-534B1E6101EC}" type="sibTrans" cxnId="{76E5D1C3-7C4E-4F93-B183-01D05D492A31}">
      <dgm:prSet/>
      <dgm:spPr/>
      <dgm:t>
        <a:bodyPr/>
        <a:lstStyle/>
        <a:p>
          <a:endParaRPr lang="en-US"/>
        </a:p>
      </dgm:t>
    </dgm:pt>
    <dgm:pt modelId="{8172EB6A-775A-4B31-A6DB-54A69D3DD5B1}">
      <dgm:prSet phldrT="[Text]"/>
      <dgm:spPr/>
      <dgm:t>
        <a:bodyPr/>
        <a:lstStyle/>
        <a:p>
          <a:r>
            <a:rPr lang="en-US" dirty="0" smtClean="0"/>
            <a:t>Diversification</a:t>
          </a:r>
          <a:endParaRPr lang="en-US" dirty="0"/>
        </a:p>
      </dgm:t>
    </dgm:pt>
    <dgm:pt modelId="{1E3DC8E2-980A-4124-B281-BC357024089B}" type="parTrans" cxnId="{BAF72E8F-541A-4C0F-933A-BF8E68B5545B}">
      <dgm:prSet/>
      <dgm:spPr/>
      <dgm:t>
        <a:bodyPr/>
        <a:lstStyle/>
        <a:p>
          <a:endParaRPr lang="en-US"/>
        </a:p>
      </dgm:t>
    </dgm:pt>
    <dgm:pt modelId="{1CFE22D0-D601-4EC8-BA97-778F86517425}" type="sibTrans" cxnId="{BAF72E8F-541A-4C0F-933A-BF8E68B5545B}">
      <dgm:prSet/>
      <dgm:spPr/>
      <dgm:t>
        <a:bodyPr/>
        <a:lstStyle/>
        <a:p>
          <a:endParaRPr lang="en-US"/>
        </a:p>
      </dgm:t>
    </dgm:pt>
    <dgm:pt modelId="{CF4B268B-A6B5-48D3-831C-594839490519}" type="pres">
      <dgm:prSet presAssocID="{C32FE602-D207-4BDD-B58B-196562534B5A}" presName="Name0" presStyleCnt="0">
        <dgm:presLayoutVars>
          <dgm:dir/>
          <dgm:resizeHandles val="exact"/>
        </dgm:presLayoutVars>
      </dgm:prSet>
      <dgm:spPr/>
    </dgm:pt>
    <dgm:pt modelId="{9AF46E64-6D48-4CF9-B5D9-6963B682D064}" type="pres">
      <dgm:prSet presAssocID="{A8853A2A-4A13-4B97-8BEB-4F6973134B38}" presName="node" presStyleLbl="node1" presStyleIdx="0" presStyleCnt="3">
        <dgm:presLayoutVars>
          <dgm:bulletEnabled val="1"/>
        </dgm:presLayoutVars>
      </dgm:prSet>
      <dgm:spPr/>
      <dgm:t>
        <a:bodyPr/>
        <a:lstStyle/>
        <a:p>
          <a:endParaRPr lang="en-US"/>
        </a:p>
      </dgm:t>
    </dgm:pt>
    <dgm:pt modelId="{EF008172-7037-4216-B40D-76D42798791D}" type="pres">
      <dgm:prSet presAssocID="{359C2356-AD5E-40C6-8B4D-5DDCCF0DBC54}" presName="sibTrans" presStyleLbl="sibTrans2D1" presStyleIdx="0" presStyleCnt="3"/>
      <dgm:spPr/>
    </dgm:pt>
    <dgm:pt modelId="{DECB67C8-15B5-44DC-8B1B-710F3AF1FE30}" type="pres">
      <dgm:prSet presAssocID="{359C2356-AD5E-40C6-8B4D-5DDCCF0DBC54}" presName="connectorText" presStyleLbl="sibTrans2D1" presStyleIdx="0" presStyleCnt="3"/>
      <dgm:spPr/>
    </dgm:pt>
    <dgm:pt modelId="{2668C72F-1B77-4ADF-A4DC-FD810B1361CF}" type="pres">
      <dgm:prSet presAssocID="{E5EAB5E6-5F77-441D-B55E-7EB4D978A285}" presName="node" presStyleLbl="node1" presStyleIdx="1" presStyleCnt="3">
        <dgm:presLayoutVars>
          <dgm:bulletEnabled val="1"/>
        </dgm:presLayoutVars>
      </dgm:prSet>
      <dgm:spPr/>
      <dgm:t>
        <a:bodyPr/>
        <a:lstStyle/>
        <a:p>
          <a:endParaRPr lang="en-US"/>
        </a:p>
      </dgm:t>
    </dgm:pt>
    <dgm:pt modelId="{BBD41053-F0FF-45A3-921D-129B9AC90FFC}" type="pres">
      <dgm:prSet presAssocID="{0C5830A0-0443-4052-867C-534B1E6101EC}" presName="sibTrans" presStyleLbl="sibTrans2D1" presStyleIdx="1" presStyleCnt="3"/>
      <dgm:spPr/>
    </dgm:pt>
    <dgm:pt modelId="{F6AC4E3B-EE1E-4059-88E9-52D5741C9FBB}" type="pres">
      <dgm:prSet presAssocID="{0C5830A0-0443-4052-867C-534B1E6101EC}" presName="connectorText" presStyleLbl="sibTrans2D1" presStyleIdx="1" presStyleCnt="3"/>
      <dgm:spPr/>
    </dgm:pt>
    <dgm:pt modelId="{5EA460EB-92DE-4017-B9F3-F165FC1BD516}" type="pres">
      <dgm:prSet presAssocID="{8172EB6A-775A-4B31-A6DB-54A69D3DD5B1}" presName="node" presStyleLbl="node1" presStyleIdx="2" presStyleCnt="3">
        <dgm:presLayoutVars>
          <dgm:bulletEnabled val="1"/>
        </dgm:presLayoutVars>
      </dgm:prSet>
      <dgm:spPr/>
    </dgm:pt>
    <dgm:pt modelId="{241A26B5-F62B-4427-BD9A-7EA84EE00511}" type="pres">
      <dgm:prSet presAssocID="{1CFE22D0-D601-4EC8-BA97-778F86517425}" presName="sibTrans" presStyleLbl="sibTrans2D1" presStyleIdx="2" presStyleCnt="3"/>
      <dgm:spPr/>
    </dgm:pt>
    <dgm:pt modelId="{45161B5F-6921-4A2F-935B-B0E7169842FA}" type="pres">
      <dgm:prSet presAssocID="{1CFE22D0-D601-4EC8-BA97-778F86517425}" presName="connectorText" presStyleLbl="sibTrans2D1" presStyleIdx="2" presStyleCnt="3"/>
      <dgm:spPr/>
    </dgm:pt>
  </dgm:ptLst>
  <dgm:cxnLst>
    <dgm:cxn modelId="{76E5D1C3-7C4E-4F93-B183-01D05D492A31}" srcId="{C32FE602-D207-4BDD-B58B-196562534B5A}" destId="{E5EAB5E6-5F77-441D-B55E-7EB4D978A285}" srcOrd="1" destOrd="0" parTransId="{8DE88947-B07A-4B71-9C8F-C226A8E426C9}" sibTransId="{0C5830A0-0443-4052-867C-534B1E6101EC}"/>
    <dgm:cxn modelId="{F0834626-C387-496A-9C47-7BF0C900E16F}" type="presOf" srcId="{C32FE602-D207-4BDD-B58B-196562534B5A}" destId="{CF4B268B-A6B5-48D3-831C-594839490519}" srcOrd="0" destOrd="0" presId="urn:microsoft.com/office/officeart/2005/8/layout/cycle7"/>
    <dgm:cxn modelId="{D312ACD0-D211-4CA6-84B0-F8515CDC391A}" type="presOf" srcId="{359C2356-AD5E-40C6-8B4D-5DDCCF0DBC54}" destId="{DECB67C8-15B5-44DC-8B1B-710F3AF1FE30}" srcOrd="1" destOrd="0" presId="urn:microsoft.com/office/officeart/2005/8/layout/cycle7"/>
    <dgm:cxn modelId="{0DF0D841-E3F3-438B-B96F-16446F81E2B1}" type="presOf" srcId="{0C5830A0-0443-4052-867C-534B1E6101EC}" destId="{BBD41053-F0FF-45A3-921D-129B9AC90FFC}" srcOrd="0" destOrd="0" presId="urn:microsoft.com/office/officeart/2005/8/layout/cycle7"/>
    <dgm:cxn modelId="{6F7B41C9-2390-4A6B-8834-75F4B444E4D3}" type="presOf" srcId="{0C5830A0-0443-4052-867C-534B1E6101EC}" destId="{F6AC4E3B-EE1E-4059-88E9-52D5741C9FBB}" srcOrd="1" destOrd="0" presId="urn:microsoft.com/office/officeart/2005/8/layout/cycle7"/>
    <dgm:cxn modelId="{A2591B45-0062-4F58-A80D-B865997D0418}" type="presOf" srcId="{8172EB6A-775A-4B31-A6DB-54A69D3DD5B1}" destId="{5EA460EB-92DE-4017-B9F3-F165FC1BD516}" srcOrd="0" destOrd="0" presId="urn:microsoft.com/office/officeart/2005/8/layout/cycle7"/>
    <dgm:cxn modelId="{418756AF-E325-430A-BE1D-359FA3268DC5}" type="presOf" srcId="{E5EAB5E6-5F77-441D-B55E-7EB4D978A285}" destId="{2668C72F-1B77-4ADF-A4DC-FD810B1361CF}" srcOrd="0" destOrd="0" presId="urn:microsoft.com/office/officeart/2005/8/layout/cycle7"/>
    <dgm:cxn modelId="{BAF72E8F-541A-4C0F-933A-BF8E68B5545B}" srcId="{C32FE602-D207-4BDD-B58B-196562534B5A}" destId="{8172EB6A-775A-4B31-A6DB-54A69D3DD5B1}" srcOrd="2" destOrd="0" parTransId="{1E3DC8E2-980A-4124-B281-BC357024089B}" sibTransId="{1CFE22D0-D601-4EC8-BA97-778F86517425}"/>
    <dgm:cxn modelId="{230DF8E9-7D25-4F21-A146-612785492D55}" srcId="{C32FE602-D207-4BDD-B58B-196562534B5A}" destId="{A8853A2A-4A13-4B97-8BEB-4F6973134B38}" srcOrd="0" destOrd="0" parTransId="{A0AAFD4F-6368-49E8-A7EC-32ED3D336CE6}" sibTransId="{359C2356-AD5E-40C6-8B4D-5DDCCF0DBC54}"/>
    <dgm:cxn modelId="{219DC4B8-9071-4D0E-A46E-E462963CF87C}" type="presOf" srcId="{1CFE22D0-D601-4EC8-BA97-778F86517425}" destId="{45161B5F-6921-4A2F-935B-B0E7169842FA}" srcOrd="1" destOrd="0" presId="urn:microsoft.com/office/officeart/2005/8/layout/cycle7"/>
    <dgm:cxn modelId="{C57441F0-4071-4504-A0C9-884CF52DE83D}" type="presOf" srcId="{359C2356-AD5E-40C6-8B4D-5DDCCF0DBC54}" destId="{EF008172-7037-4216-B40D-76D42798791D}" srcOrd="0" destOrd="0" presId="urn:microsoft.com/office/officeart/2005/8/layout/cycle7"/>
    <dgm:cxn modelId="{03B5A938-E93E-4FF5-8812-6B44857DB10D}" type="presOf" srcId="{1CFE22D0-D601-4EC8-BA97-778F86517425}" destId="{241A26B5-F62B-4427-BD9A-7EA84EE00511}" srcOrd="0" destOrd="0" presId="urn:microsoft.com/office/officeart/2005/8/layout/cycle7"/>
    <dgm:cxn modelId="{5278FFA6-58AF-430C-BAAB-12A6CC245235}" type="presOf" srcId="{A8853A2A-4A13-4B97-8BEB-4F6973134B38}" destId="{9AF46E64-6D48-4CF9-B5D9-6963B682D064}" srcOrd="0" destOrd="0" presId="urn:microsoft.com/office/officeart/2005/8/layout/cycle7"/>
    <dgm:cxn modelId="{AF2C97E7-480E-45EE-B83D-C7AA3CF586AB}" type="presParOf" srcId="{CF4B268B-A6B5-48D3-831C-594839490519}" destId="{9AF46E64-6D48-4CF9-B5D9-6963B682D064}" srcOrd="0" destOrd="0" presId="urn:microsoft.com/office/officeart/2005/8/layout/cycle7"/>
    <dgm:cxn modelId="{A0164E66-2ADA-462F-91DB-EF5D6D898E1A}" type="presParOf" srcId="{CF4B268B-A6B5-48D3-831C-594839490519}" destId="{EF008172-7037-4216-B40D-76D42798791D}" srcOrd="1" destOrd="0" presId="urn:microsoft.com/office/officeart/2005/8/layout/cycle7"/>
    <dgm:cxn modelId="{13AC84B6-243B-45C5-9C5A-9C5445D803D7}" type="presParOf" srcId="{EF008172-7037-4216-B40D-76D42798791D}" destId="{DECB67C8-15B5-44DC-8B1B-710F3AF1FE30}" srcOrd="0" destOrd="0" presId="urn:microsoft.com/office/officeart/2005/8/layout/cycle7"/>
    <dgm:cxn modelId="{82E32C6E-336B-458F-A71B-6B2370A8D320}" type="presParOf" srcId="{CF4B268B-A6B5-48D3-831C-594839490519}" destId="{2668C72F-1B77-4ADF-A4DC-FD810B1361CF}" srcOrd="2" destOrd="0" presId="urn:microsoft.com/office/officeart/2005/8/layout/cycle7"/>
    <dgm:cxn modelId="{5720B4F8-EBD4-4C11-89EB-4CF358D7AC0C}" type="presParOf" srcId="{CF4B268B-A6B5-48D3-831C-594839490519}" destId="{BBD41053-F0FF-45A3-921D-129B9AC90FFC}" srcOrd="3" destOrd="0" presId="urn:microsoft.com/office/officeart/2005/8/layout/cycle7"/>
    <dgm:cxn modelId="{731BCE9A-DB73-41C2-A4A4-9FFAFF113273}" type="presParOf" srcId="{BBD41053-F0FF-45A3-921D-129B9AC90FFC}" destId="{F6AC4E3B-EE1E-4059-88E9-52D5741C9FBB}" srcOrd="0" destOrd="0" presId="urn:microsoft.com/office/officeart/2005/8/layout/cycle7"/>
    <dgm:cxn modelId="{08380DCB-8B73-4B08-9EB4-C1F597E52C28}" type="presParOf" srcId="{CF4B268B-A6B5-48D3-831C-594839490519}" destId="{5EA460EB-92DE-4017-B9F3-F165FC1BD516}" srcOrd="4" destOrd="0" presId="urn:microsoft.com/office/officeart/2005/8/layout/cycle7"/>
    <dgm:cxn modelId="{03EBA0A5-F3C6-4D54-AB13-E87AF6D74C2F}" type="presParOf" srcId="{CF4B268B-A6B5-48D3-831C-594839490519}" destId="{241A26B5-F62B-4427-BD9A-7EA84EE00511}" srcOrd="5" destOrd="0" presId="urn:microsoft.com/office/officeart/2005/8/layout/cycle7"/>
    <dgm:cxn modelId="{58FB9D08-1862-46AF-ADE6-F4E99366E48D}" type="presParOf" srcId="{241A26B5-F62B-4427-BD9A-7EA84EE00511}" destId="{45161B5F-6921-4A2F-935B-B0E7169842FA}" srcOrd="0" destOrd="0" presId="urn:microsoft.com/office/officeart/2005/8/layout/cycle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C8EB2E1-7D18-4521-ABC0-BE219364B9EF}"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2E2245AE-5AD1-438C-B1CE-85C838CDEC8A}">
      <dgm:prSet phldrT="[Text]"/>
      <dgm:spPr/>
      <dgm:t>
        <a:bodyPr/>
        <a:lstStyle/>
        <a:p>
          <a:r>
            <a:rPr lang="en-US" dirty="0" smtClean="0"/>
            <a:t>Trade Policy</a:t>
          </a:r>
          <a:endParaRPr lang="en-US" dirty="0"/>
        </a:p>
      </dgm:t>
    </dgm:pt>
    <dgm:pt modelId="{9F1AD452-2B01-4C1F-85C2-56CD493327CC}" type="parTrans" cxnId="{4C9F616A-03A9-42BD-A927-334E683AE2D8}">
      <dgm:prSet/>
      <dgm:spPr/>
      <dgm:t>
        <a:bodyPr/>
        <a:lstStyle/>
        <a:p>
          <a:endParaRPr lang="en-US"/>
        </a:p>
      </dgm:t>
    </dgm:pt>
    <dgm:pt modelId="{9ABDC1B2-C1D1-4482-9121-B8E4E9214DB4}" type="sibTrans" cxnId="{4C9F616A-03A9-42BD-A927-334E683AE2D8}">
      <dgm:prSet/>
      <dgm:spPr/>
      <dgm:t>
        <a:bodyPr/>
        <a:lstStyle/>
        <a:p>
          <a:endParaRPr lang="en-US"/>
        </a:p>
      </dgm:t>
    </dgm:pt>
    <dgm:pt modelId="{0C0A827D-4B0E-44E3-99C3-98E0B538B615}">
      <dgm:prSet phldrT="[Text]"/>
      <dgm:spPr/>
      <dgm:t>
        <a:bodyPr/>
        <a:lstStyle/>
        <a:p>
          <a:r>
            <a:rPr lang="en-US" dirty="0" smtClean="0"/>
            <a:t>Quotas</a:t>
          </a:r>
          <a:endParaRPr lang="en-US" dirty="0"/>
        </a:p>
      </dgm:t>
    </dgm:pt>
    <dgm:pt modelId="{E2ADB55F-8803-4123-B8BF-DB8D07E9A4E7}" type="parTrans" cxnId="{F4C92CBC-7763-4CD8-93EC-43EE76DFCF02}">
      <dgm:prSet/>
      <dgm:spPr/>
      <dgm:t>
        <a:bodyPr/>
        <a:lstStyle/>
        <a:p>
          <a:endParaRPr lang="en-US"/>
        </a:p>
      </dgm:t>
    </dgm:pt>
    <dgm:pt modelId="{F0280036-C036-48BB-B49D-9E3D70822119}" type="sibTrans" cxnId="{F4C92CBC-7763-4CD8-93EC-43EE76DFCF02}">
      <dgm:prSet/>
      <dgm:spPr/>
      <dgm:t>
        <a:bodyPr/>
        <a:lstStyle/>
        <a:p>
          <a:endParaRPr lang="en-US"/>
        </a:p>
      </dgm:t>
    </dgm:pt>
    <dgm:pt modelId="{44CF9A47-92CF-4C85-BE69-92F40B18005A}">
      <dgm:prSet phldrT="[Text]"/>
      <dgm:spPr/>
      <dgm:t>
        <a:bodyPr/>
        <a:lstStyle/>
        <a:p>
          <a:r>
            <a:rPr lang="en-US" dirty="0" smtClean="0"/>
            <a:t>Barriers</a:t>
          </a:r>
          <a:endParaRPr lang="en-US" dirty="0"/>
        </a:p>
      </dgm:t>
    </dgm:pt>
    <dgm:pt modelId="{C0723971-8E71-4501-907F-F8FCDA018E7C}" type="parTrans" cxnId="{30165D61-48CE-4B54-AFCA-9283C80B4AE4}">
      <dgm:prSet/>
      <dgm:spPr/>
      <dgm:t>
        <a:bodyPr/>
        <a:lstStyle/>
        <a:p>
          <a:endParaRPr lang="en-US"/>
        </a:p>
      </dgm:t>
    </dgm:pt>
    <dgm:pt modelId="{551E61B7-01A2-4950-8E8D-06EFA82F8991}" type="sibTrans" cxnId="{30165D61-48CE-4B54-AFCA-9283C80B4AE4}">
      <dgm:prSet/>
      <dgm:spPr/>
      <dgm:t>
        <a:bodyPr/>
        <a:lstStyle/>
        <a:p>
          <a:endParaRPr lang="en-US"/>
        </a:p>
      </dgm:t>
    </dgm:pt>
    <dgm:pt modelId="{8E29CE47-856A-4173-9E00-2FC686565079}">
      <dgm:prSet phldrT="[Text]"/>
      <dgm:spPr/>
      <dgm:t>
        <a:bodyPr/>
        <a:lstStyle/>
        <a:p>
          <a:r>
            <a:rPr lang="en-US" dirty="0" smtClean="0"/>
            <a:t>Technical</a:t>
          </a:r>
          <a:endParaRPr lang="en-US" dirty="0"/>
        </a:p>
      </dgm:t>
    </dgm:pt>
    <dgm:pt modelId="{3E787B27-16EE-4F95-A85E-8B2356D923B5}" type="parTrans" cxnId="{528E11C1-0023-46D8-B9F2-7446F85DDFCB}">
      <dgm:prSet/>
      <dgm:spPr/>
      <dgm:t>
        <a:bodyPr/>
        <a:lstStyle/>
        <a:p>
          <a:endParaRPr lang="en-US"/>
        </a:p>
      </dgm:t>
    </dgm:pt>
    <dgm:pt modelId="{6C26C1D8-7F82-4C45-B2DC-2890E1DA9CE4}" type="sibTrans" cxnId="{528E11C1-0023-46D8-B9F2-7446F85DDFCB}">
      <dgm:prSet/>
      <dgm:spPr/>
      <dgm:t>
        <a:bodyPr/>
        <a:lstStyle/>
        <a:p>
          <a:endParaRPr lang="en-US"/>
        </a:p>
      </dgm:t>
    </dgm:pt>
    <dgm:pt modelId="{F065B463-7518-4B8A-96CB-13C6B22EC71F}">
      <dgm:prSet/>
      <dgm:spPr/>
      <dgm:t>
        <a:bodyPr/>
        <a:lstStyle/>
        <a:p>
          <a:r>
            <a:rPr lang="en-US" dirty="0" smtClean="0"/>
            <a:t>Bottlenecks and Upgrading</a:t>
          </a:r>
          <a:endParaRPr lang="en-US" dirty="0"/>
        </a:p>
      </dgm:t>
    </dgm:pt>
    <dgm:pt modelId="{E533B98C-D237-4C31-9F27-0FA73A904012}" type="parTrans" cxnId="{27821E37-8854-47EB-9AF5-55CB95968B6C}">
      <dgm:prSet/>
      <dgm:spPr/>
      <dgm:t>
        <a:bodyPr/>
        <a:lstStyle/>
        <a:p>
          <a:endParaRPr lang="en-US"/>
        </a:p>
      </dgm:t>
    </dgm:pt>
    <dgm:pt modelId="{8805E9E8-1E9D-4AEF-8B48-4112FCC1A663}" type="sibTrans" cxnId="{27821E37-8854-47EB-9AF5-55CB95968B6C}">
      <dgm:prSet/>
      <dgm:spPr/>
      <dgm:t>
        <a:bodyPr/>
        <a:lstStyle/>
        <a:p>
          <a:endParaRPr lang="en-US"/>
        </a:p>
      </dgm:t>
    </dgm:pt>
    <dgm:pt modelId="{41371917-215B-4C30-9F24-676961E19618}">
      <dgm:prSet phldrT="[Text]"/>
      <dgm:spPr/>
      <dgm:t>
        <a:bodyPr/>
        <a:lstStyle/>
        <a:p>
          <a:r>
            <a:rPr lang="en-US" dirty="0" smtClean="0"/>
            <a:t>Phytosanitary Standards</a:t>
          </a:r>
          <a:endParaRPr lang="en-US" dirty="0"/>
        </a:p>
      </dgm:t>
    </dgm:pt>
    <dgm:pt modelId="{57FE7F0F-C16B-4070-86A6-EA294C7A683E}" type="parTrans" cxnId="{95D8B244-E87C-4D68-83A1-D4BD1E8A3B2A}">
      <dgm:prSet/>
      <dgm:spPr/>
      <dgm:t>
        <a:bodyPr/>
        <a:lstStyle/>
        <a:p>
          <a:endParaRPr lang="en-US"/>
        </a:p>
      </dgm:t>
    </dgm:pt>
    <dgm:pt modelId="{3C70F146-0F41-4536-9FD6-8C12D056A0AA}" type="sibTrans" cxnId="{95D8B244-E87C-4D68-83A1-D4BD1E8A3B2A}">
      <dgm:prSet/>
      <dgm:spPr/>
      <dgm:t>
        <a:bodyPr/>
        <a:lstStyle/>
        <a:p>
          <a:endParaRPr lang="en-US"/>
        </a:p>
      </dgm:t>
    </dgm:pt>
    <dgm:pt modelId="{BCB65A99-94CC-475D-BFED-12CC0F5FEC69}">
      <dgm:prSet phldrT="[Text]"/>
      <dgm:spPr/>
      <dgm:t>
        <a:bodyPr/>
        <a:lstStyle/>
        <a:p>
          <a:r>
            <a:rPr lang="en-US" dirty="0" smtClean="0"/>
            <a:t>Prohibitions</a:t>
          </a:r>
          <a:endParaRPr lang="en-US" dirty="0"/>
        </a:p>
      </dgm:t>
    </dgm:pt>
    <dgm:pt modelId="{392FE9D9-363C-45D4-9B8A-257F03EF4949}" type="parTrans" cxnId="{34F9F0F7-1AFA-4EDF-A4DD-696F94E461E8}">
      <dgm:prSet/>
      <dgm:spPr/>
      <dgm:t>
        <a:bodyPr/>
        <a:lstStyle/>
        <a:p>
          <a:endParaRPr lang="en-US"/>
        </a:p>
      </dgm:t>
    </dgm:pt>
    <dgm:pt modelId="{23AA989C-F01D-4BC7-9170-FF2610B8572F}" type="sibTrans" cxnId="{34F9F0F7-1AFA-4EDF-A4DD-696F94E461E8}">
      <dgm:prSet/>
      <dgm:spPr/>
      <dgm:t>
        <a:bodyPr/>
        <a:lstStyle/>
        <a:p>
          <a:endParaRPr lang="en-US"/>
        </a:p>
      </dgm:t>
    </dgm:pt>
    <dgm:pt modelId="{8ECEBB81-3D52-4164-A636-40F0130A4654}">
      <dgm:prSet phldrT="[Text]"/>
      <dgm:spPr/>
      <dgm:t>
        <a:bodyPr/>
        <a:lstStyle/>
        <a:p>
          <a:r>
            <a:rPr lang="en-US" dirty="0" smtClean="0"/>
            <a:t>Tariffs</a:t>
          </a:r>
          <a:endParaRPr lang="en-US" dirty="0"/>
        </a:p>
      </dgm:t>
    </dgm:pt>
    <dgm:pt modelId="{9320CD58-E633-4D4A-9CA3-74BF68DA68F5}" type="parTrans" cxnId="{05BC55D9-FB89-4572-9587-82CFBA052267}">
      <dgm:prSet/>
      <dgm:spPr/>
      <dgm:t>
        <a:bodyPr/>
        <a:lstStyle/>
        <a:p>
          <a:endParaRPr lang="en-US"/>
        </a:p>
      </dgm:t>
    </dgm:pt>
    <dgm:pt modelId="{8CA37CF1-F240-4B22-9738-B75921AD1EE3}" type="sibTrans" cxnId="{05BC55D9-FB89-4572-9587-82CFBA052267}">
      <dgm:prSet/>
      <dgm:spPr/>
      <dgm:t>
        <a:bodyPr/>
        <a:lstStyle/>
        <a:p>
          <a:endParaRPr lang="en-US"/>
        </a:p>
      </dgm:t>
    </dgm:pt>
    <dgm:pt modelId="{75961FDC-8CF3-4B05-9067-BD4D3EEAC62D}">
      <dgm:prSet/>
      <dgm:spPr/>
      <dgm:t>
        <a:bodyPr/>
        <a:lstStyle/>
        <a:p>
          <a:r>
            <a:rPr lang="en-US" dirty="0" smtClean="0"/>
            <a:t>Facilities</a:t>
          </a:r>
          <a:endParaRPr lang="en-US" dirty="0"/>
        </a:p>
      </dgm:t>
    </dgm:pt>
    <dgm:pt modelId="{E79DF8AB-38B3-45B0-B559-D254F7C41BDE}" type="parTrans" cxnId="{E3CE1A19-A4BC-4FF9-8183-870E108A8CE8}">
      <dgm:prSet/>
      <dgm:spPr/>
      <dgm:t>
        <a:bodyPr/>
        <a:lstStyle/>
        <a:p>
          <a:endParaRPr lang="en-US"/>
        </a:p>
      </dgm:t>
    </dgm:pt>
    <dgm:pt modelId="{081C3BE3-8EF6-4C53-B546-209D7A7467CB}" type="sibTrans" cxnId="{E3CE1A19-A4BC-4FF9-8183-870E108A8CE8}">
      <dgm:prSet/>
      <dgm:spPr/>
      <dgm:t>
        <a:bodyPr/>
        <a:lstStyle/>
        <a:p>
          <a:endParaRPr lang="en-US"/>
        </a:p>
      </dgm:t>
    </dgm:pt>
    <dgm:pt modelId="{958A77F9-A6C1-4EB0-BFAA-2F4354D1BA5C}">
      <dgm:prSet/>
      <dgm:spPr/>
      <dgm:t>
        <a:bodyPr/>
        <a:lstStyle/>
        <a:p>
          <a:r>
            <a:rPr lang="en-US" dirty="0" smtClean="0"/>
            <a:t>Administration</a:t>
          </a:r>
          <a:endParaRPr lang="en-US" dirty="0"/>
        </a:p>
      </dgm:t>
    </dgm:pt>
    <dgm:pt modelId="{E2EBDA4C-266C-41C5-9B34-BE5E30AD9CA5}" type="parTrans" cxnId="{78769046-840B-45C1-B6C7-E2B518CC4025}">
      <dgm:prSet/>
      <dgm:spPr/>
      <dgm:t>
        <a:bodyPr/>
        <a:lstStyle/>
        <a:p>
          <a:endParaRPr lang="en-US"/>
        </a:p>
      </dgm:t>
    </dgm:pt>
    <dgm:pt modelId="{DE26249E-0179-4006-97DA-5179380A9209}" type="sibTrans" cxnId="{78769046-840B-45C1-B6C7-E2B518CC4025}">
      <dgm:prSet/>
      <dgm:spPr/>
      <dgm:t>
        <a:bodyPr/>
        <a:lstStyle/>
        <a:p>
          <a:endParaRPr lang="en-US"/>
        </a:p>
      </dgm:t>
    </dgm:pt>
    <dgm:pt modelId="{0C923DBD-9860-4085-9493-CD3EEC161C86}">
      <dgm:prSet/>
      <dgm:spPr/>
      <dgm:t>
        <a:bodyPr/>
        <a:lstStyle/>
        <a:p>
          <a:r>
            <a:rPr lang="en-US" dirty="0" smtClean="0"/>
            <a:t>Technology</a:t>
          </a:r>
          <a:endParaRPr lang="en-US" dirty="0"/>
        </a:p>
      </dgm:t>
    </dgm:pt>
    <dgm:pt modelId="{29B4FBE3-4C88-4485-92C7-F0ECD5248C49}" type="parTrans" cxnId="{4EB88394-2682-47F0-948D-57D1FA7A7A19}">
      <dgm:prSet/>
      <dgm:spPr/>
      <dgm:t>
        <a:bodyPr/>
        <a:lstStyle/>
        <a:p>
          <a:endParaRPr lang="en-US"/>
        </a:p>
      </dgm:t>
    </dgm:pt>
    <dgm:pt modelId="{CBC83A01-07BE-45E8-AD80-A41B7522D467}" type="sibTrans" cxnId="{4EB88394-2682-47F0-948D-57D1FA7A7A19}">
      <dgm:prSet/>
      <dgm:spPr/>
      <dgm:t>
        <a:bodyPr/>
        <a:lstStyle/>
        <a:p>
          <a:endParaRPr lang="en-US"/>
        </a:p>
      </dgm:t>
    </dgm:pt>
    <dgm:pt modelId="{B0A0F141-F927-491E-810F-41285B2BF8FB}">
      <dgm:prSet/>
      <dgm:spPr/>
      <dgm:t>
        <a:bodyPr/>
        <a:lstStyle/>
        <a:p>
          <a:r>
            <a:rPr lang="en-US" dirty="0" smtClean="0"/>
            <a:t>Markets</a:t>
          </a:r>
          <a:endParaRPr lang="en-US" dirty="0"/>
        </a:p>
      </dgm:t>
    </dgm:pt>
    <dgm:pt modelId="{54E8CD0C-27FE-442B-9A52-D192AB02AC28}" type="parTrans" cxnId="{5E0DE120-3E8D-44F2-ABE1-E2DE716D11BA}">
      <dgm:prSet/>
      <dgm:spPr/>
      <dgm:t>
        <a:bodyPr/>
        <a:lstStyle/>
        <a:p>
          <a:endParaRPr lang="en-US"/>
        </a:p>
      </dgm:t>
    </dgm:pt>
    <dgm:pt modelId="{4E27FF86-719E-4000-8C76-8B7265CFE3AB}" type="sibTrans" cxnId="{5E0DE120-3E8D-44F2-ABE1-E2DE716D11BA}">
      <dgm:prSet/>
      <dgm:spPr/>
      <dgm:t>
        <a:bodyPr/>
        <a:lstStyle/>
        <a:p>
          <a:endParaRPr lang="en-US"/>
        </a:p>
      </dgm:t>
    </dgm:pt>
    <dgm:pt modelId="{C6E970BE-C57B-4375-B5F1-6CD6B5A9F33C}">
      <dgm:prSet/>
      <dgm:spPr/>
      <dgm:t>
        <a:bodyPr/>
        <a:lstStyle/>
        <a:p>
          <a:r>
            <a:rPr lang="en-US" dirty="0" smtClean="0"/>
            <a:t>Current</a:t>
          </a:r>
          <a:endParaRPr lang="en-US" dirty="0"/>
        </a:p>
      </dgm:t>
    </dgm:pt>
    <dgm:pt modelId="{9BA6B8F4-C5E2-4E46-8F8B-91D33E5B83C2}" type="parTrans" cxnId="{DCC11C6B-8703-477A-98B7-6C83D0086EFB}">
      <dgm:prSet/>
      <dgm:spPr/>
      <dgm:t>
        <a:bodyPr/>
        <a:lstStyle/>
        <a:p>
          <a:endParaRPr lang="en-US"/>
        </a:p>
      </dgm:t>
    </dgm:pt>
    <dgm:pt modelId="{E61202AF-A205-439C-B284-D125EB38A186}" type="sibTrans" cxnId="{DCC11C6B-8703-477A-98B7-6C83D0086EFB}">
      <dgm:prSet/>
      <dgm:spPr/>
      <dgm:t>
        <a:bodyPr/>
        <a:lstStyle/>
        <a:p>
          <a:endParaRPr lang="en-US"/>
        </a:p>
      </dgm:t>
    </dgm:pt>
    <dgm:pt modelId="{E7EC06FF-0B3B-4779-B7F8-FC6E981CAEEE}">
      <dgm:prSet/>
      <dgm:spPr/>
      <dgm:t>
        <a:bodyPr/>
        <a:lstStyle/>
        <a:p>
          <a:r>
            <a:rPr lang="en-US" dirty="0" smtClean="0"/>
            <a:t>Potential</a:t>
          </a:r>
          <a:endParaRPr lang="en-US" dirty="0"/>
        </a:p>
      </dgm:t>
    </dgm:pt>
    <dgm:pt modelId="{ACD934DD-502B-49DC-855C-E19B361F7009}" type="parTrans" cxnId="{F08DE4D4-ECE9-408A-B10E-6EA2EA7BB081}">
      <dgm:prSet/>
      <dgm:spPr/>
      <dgm:t>
        <a:bodyPr/>
        <a:lstStyle/>
        <a:p>
          <a:endParaRPr lang="en-US"/>
        </a:p>
      </dgm:t>
    </dgm:pt>
    <dgm:pt modelId="{A80BE120-AA89-4FC5-BF15-1B6E52CF3C47}" type="sibTrans" cxnId="{F08DE4D4-ECE9-408A-B10E-6EA2EA7BB081}">
      <dgm:prSet/>
      <dgm:spPr/>
      <dgm:t>
        <a:bodyPr/>
        <a:lstStyle/>
        <a:p>
          <a:endParaRPr lang="en-US"/>
        </a:p>
      </dgm:t>
    </dgm:pt>
    <dgm:pt modelId="{36A30E85-D7DB-4571-9DDA-BAE48F5B1B1D}">
      <dgm:prSet/>
      <dgm:spPr/>
      <dgm:t>
        <a:bodyPr/>
        <a:lstStyle/>
        <a:p>
          <a:r>
            <a:rPr lang="en-US" dirty="0" smtClean="0"/>
            <a:t>Barriers to Market Entry</a:t>
          </a:r>
          <a:endParaRPr lang="en-US" dirty="0"/>
        </a:p>
      </dgm:t>
    </dgm:pt>
    <dgm:pt modelId="{A7727256-74E7-42A3-908E-CB351064F641}" type="parTrans" cxnId="{6E16BE65-298A-4426-A3B6-659E6AE855CD}">
      <dgm:prSet/>
      <dgm:spPr/>
      <dgm:t>
        <a:bodyPr/>
        <a:lstStyle/>
        <a:p>
          <a:endParaRPr lang="en-US"/>
        </a:p>
      </dgm:t>
    </dgm:pt>
    <dgm:pt modelId="{D7EAA89F-9B52-4DC0-87EC-15D795066900}" type="sibTrans" cxnId="{6E16BE65-298A-4426-A3B6-659E6AE855CD}">
      <dgm:prSet/>
      <dgm:spPr/>
      <dgm:t>
        <a:bodyPr/>
        <a:lstStyle/>
        <a:p>
          <a:endParaRPr lang="en-US"/>
        </a:p>
      </dgm:t>
    </dgm:pt>
    <dgm:pt modelId="{1374067B-5AB5-4485-8982-4F55DB6B9373}" type="pres">
      <dgm:prSet presAssocID="{DC8EB2E1-7D18-4521-ABC0-BE219364B9EF}" presName="Name0" presStyleCnt="0">
        <dgm:presLayoutVars>
          <dgm:dir/>
          <dgm:animLvl val="lvl"/>
          <dgm:resizeHandles val="exact"/>
        </dgm:presLayoutVars>
      </dgm:prSet>
      <dgm:spPr/>
      <dgm:t>
        <a:bodyPr/>
        <a:lstStyle/>
        <a:p>
          <a:endParaRPr lang="en-US"/>
        </a:p>
      </dgm:t>
    </dgm:pt>
    <dgm:pt modelId="{E68ACCE0-969C-41FF-A1E5-2FFA2EE8C4F0}" type="pres">
      <dgm:prSet presAssocID="{2E2245AE-5AD1-438C-B1CE-85C838CDEC8A}" presName="composite" presStyleCnt="0"/>
      <dgm:spPr/>
    </dgm:pt>
    <dgm:pt modelId="{A90FE3E1-D04B-4AEE-8E1C-7D68514AE836}" type="pres">
      <dgm:prSet presAssocID="{2E2245AE-5AD1-438C-B1CE-85C838CDEC8A}" presName="parTx" presStyleLbl="alignNode1" presStyleIdx="0" presStyleCnt="4">
        <dgm:presLayoutVars>
          <dgm:chMax val="0"/>
          <dgm:chPref val="0"/>
          <dgm:bulletEnabled val="1"/>
        </dgm:presLayoutVars>
      </dgm:prSet>
      <dgm:spPr/>
      <dgm:t>
        <a:bodyPr/>
        <a:lstStyle/>
        <a:p>
          <a:endParaRPr lang="en-US"/>
        </a:p>
      </dgm:t>
    </dgm:pt>
    <dgm:pt modelId="{75CA6CFC-A737-4654-BE89-60A5F4926B92}" type="pres">
      <dgm:prSet presAssocID="{2E2245AE-5AD1-438C-B1CE-85C838CDEC8A}" presName="desTx" presStyleLbl="alignAccFollowNode1" presStyleIdx="0" presStyleCnt="4">
        <dgm:presLayoutVars>
          <dgm:bulletEnabled val="1"/>
        </dgm:presLayoutVars>
      </dgm:prSet>
      <dgm:spPr/>
      <dgm:t>
        <a:bodyPr/>
        <a:lstStyle/>
        <a:p>
          <a:endParaRPr lang="en-US"/>
        </a:p>
      </dgm:t>
    </dgm:pt>
    <dgm:pt modelId="{36FAD2E7-4F5E-4163-B28A-F87F7DA289A1}" type="pres">
      <dgm:prSet presAssocID="{9ABDC1B2-C1D1-4482-9121-B8E4E9214DB4}" presName="space" presStyleCnt="0"/>
      <dgm:spPr/>
    </dgm:pt>
    <dgm:pt modelId="{ACBE7DBE-AF9E-4DDC-A559-FA58E3DCEF96}" type="pres">
      <dgm:prSet presAssocID="{F065B463-7518-4B8A-96CB-13C6B22EC71F}" presName="composite" presStyleCnt="0"/>
      <dgm:spPr/>
    </dgm:pt>
    <dgm:pt modelId="{D1788B85-ABCA-468E-B92A-0C3F67E2184D}" type="pres">
      <dgm:prSet presAssocID="{F065B463-7518-4B8A-96CB-13C6B22EC71F}" presName="parTx" presStyleLbl="alignNode1" presStyleIdx="1" presStyleCnt="4">
        <dgm:presLayoutVars>
          <dgm:chMax val="0"/>
          <dgm:chPref val="0"/>
          <dgm:bulletEnabled val="1"/>
        </dgm:presLayoutVars>
      </dgm:prSet>
      <dgm:spPr/>
      <dgm:t>
        <a:bodyPr/>
        <a:lstStyle/>
        <a:p>
          <a:endParaRPr lang="en-US"/>
        </a:p>
      </dgm:t>
    </dgm:pt>
    <dgm:pt modelId="{030697FC-485C-4053-B110-115E5E694768}" type="pres">
      <dgm:prSet presAssocID="{F065B463-7518-4B8A-96CB-13C6B22EC71F}" presName="desTx" presStyleLbl="alignAccFollowNode1" presStyleIdx="1" presStyleCnt="4">
        <dgm:presLayoutVars>
          <dgm:bulletEnabled val="1"/>
        </dgm:presLayoutVars>
      </dgm:prSet>
      <dgm:spPr/>
      <dgm:t>
        <a:bodyPr/>
        <a:lstStyle/>
        <a:p>
          <a:endParaRPr lang="en-US"/>
        </a:p>
      </dgm:t>
    </dgm:pt>
    <dgm:pt modelId="{B0D539EC-881F-41F1-BB1B-17528279ED10}" type="pres">
      <dgm:prSet presAssocID="{8805E9E8-1E9D-4AEF-8B48-4112FCC1A663}" presName="space" presStyleCnt="0"/>
      <dgm:spPr/>
    </dgm:pt>
    <dgm:pt modelId="{AAEC4499-D91F-4FE6-BEB8-CB9B381C7E75}" type="pres">
      <dgm:prSet presAssocID="{44CF9A47-92CF-4C85-BE69-92F40B18005A}" presName="composite" presStyleCnt="0"/>
      <dgm:spPr/>
    </dgm:pt>
    <dgm:pt modelId="{6E944DA6-E473-4765-B386-41A27697499B}" type="pres">
      <dgm:prSet presAssocID="{44CF9A47-92CF-4C85-BE69-92F40B18005A}" presName="parTx" presStyleLbl="alignNode1" presStyleIdx="2" presStyleCnt="4" custLinFactNeighborY="1166">
        <dgm:presLayoutVars>
          <dgm:chMax val="0"/>
          <dgm:chPref val="0"/>
          <dgm:bulletEnabled val="1"/>
        </dgm:presLayoutVars>
      </dgm:prSet>
      <dgm:spPr/>
      <dgm:t>
        <a:bodyPr/>
        <a:lstStyle/>
        <a:p>
          <a:endParaRPr lang="en-US"/>
        </a:p>
      </dgm:t>
    </dgm:pt>
    <dgm:pt modelId="{6BC2EBBA-80A3-4906-B73A-DBBBE881BDA4}" type="pres">
      <dgm:prSet presAssocID="{44CF9A47-92CF-4C85-BE69-92F40B18005A}" presName="desTx" presStyleLbl="alignAccFollowNode1" presStyleIdx="2" presStyleCnt="4">
        <dgm:presLayoutVars>
          <dgm:bulletEnabled val="1"/>
        </dgm:presLayoutVars>
      </dgm:prSet>
      <dgm:spPr/>
      <dgm:t>
        <a:bodyPr/>
        <a:lstStyle/>
        <a:p>
          <a:endParaRPr lang="en-US"/>
        </a:p>
      </dgm:t>
    </dgm:pt>
    <dgm:pt modelId="{40306D51-4253-47BF-AC53-995777F3321B}" type="pres">
      <dgm:prSet presAssocID="{551E61B7-01A2-4950-8E8D-06EFA82F8991}" presName="space" presStyleCnt="0"/>
      <dgm:spPr/>
    </dgm:pt>
    <dgm:pt modelId="{8C14D5BB-F90D-411A-96B6-C102FA1DCABF}" type="pres">
      <dgm:prSet presAssocID="{B0A0F141-F927-491E-810F-41285B2BF8FB}" presName="composite" presStyleCnt="0"/>
      <dgm:spPr/>
    </dgm:pt>
    <dgm:pt modelId="{1F1185AB-3BA9-4ED5-8912-DD32A397E149}" type="pres">
      <dgm:prSet presAssocID="{B0A0F141-F927-491E-810F-41285B2BF8FB}" presName="parTx" presStyleLbl="alignNode1" presStyleIdx="3" presStyleCnt="4">
        <dgm:presLayoutVars>
          <dgm:chMax val="0"/>
          <dgm:chPref val="0"/>
          <dgm:bulletEnabled val="1"/>
        </dgm:presLayoutVars>
      </dgm:prSet>
      <dgm:spPr/>
      <dgm:t>
        <a:bodyPr/>
        <a:lstStyle/>
        <a:p>
          <a:endParaRPr lang="en-US"/>
        </a:p>
      </dgm:t>
    </dgm:pt>
    <dgm:pt modelId="{ECCA6713-4961-4C58-B75A-526866D7BF95}" type="pres">
      <dgm:prSet presAssocID="{B0A0F141-F927-491E-810F-41285B2BF8FB}" presName="desTx" presStyleLbl="alignAccFollowNode1" presStyleIdx="3" presStyleCnt="4">
        <dgm:presLayoutVars>
          <dgm:bulletEnabled val="1"/>
        </dgm:presLayoutVars>
      </dgm:prSet>
      <dgm:spPr/>
      <dgm:t>
        <a:bodyPr/>
        <a:lstStyle/>
        <a:p>
          <a:endParaRPr lang="en-US"/>
        </a:p>
      </dgm:t>
    </dgm:pt>
  </dgm:ptLst>
  <dgm:cxnLst>
    <dgm:cxn modelId="{528E11C1-0023-46D8-B9F2-7446F85DDFCB}" srcId="{44CF9A47-92CF-4C85-BE69-92F40B18005A}" destId="{8E29CE47-856A-4173-9E00-2FC686565079}" srcOrd="0" destOrd="0" parTransId="{3E787B27-16EE-4F95-A85E-8B2356D923B5}" sibTransId="{6C26C1D8-7F82-4C45-B2DC-2890E1DA9CE4}"/>
    <dgm:cxn modelId="{4C9F616A-03A9-42BD-A927-334E683AE2D8}" srcId="{DC8EB2E1-7D18-4521-ABC0-BE219364B9EF}" destId="{2E2245AE-5AD1-438C-B1CE-85C838CDEC8A}" srcOrd="0" destOrd="0" parTransId="{9F1AD452-2B01-4C1F-85C2-56CD493327CC}" sibTransId="{9ABDC1B2-C1D1-4482-9121-B8E4E9214DB4}"/>
    <dgm:cxn modelId="{5E0DE120-3E8D-44F2-ABE1-E2DE716D11BA}" srcId="{DC8EB2E1-7D18-4521-ABC0-BE219364B9EF}" destId="{B0A0F141-F927-491E-810F-41285B2BF8FB}" srcOrd="3" destOrd="0" parTransId="{54E8CD0C-27FE-442B-9A52-D192AB02AC28}" sibTransId="{4E27FF86-719E-4000-8C76-8B7265CFE3AB}"/>
    <dgm:cxn modelId="{F08DE4D4-ECE9-408A-B10E-6EA2EA7BB081}" srcId="{B0A0F141-F927-491E-810F-41285B2BF8FB}" destId="{E7EC06FF-0B3B-4779-B7F8-FC6E981CAEEE}" srcOrd="1" destOrd="0" parTransId="{ACD934DD-502B-49DC-855C-E19B361F7009}" sibTransId="{A80BE120-AA89-4FC5-BF15-1B6E52CF3C47}"/>
    <dgm:cxn modelId="{F4C92CBC-7763-4CD8-93EC-43EE76DFCF02}" srcId="{2E2245AE-5AD1-438C-B1CE-85C838CDEC8A}" destId="{0C0A827D-4B0E-44E3-99C3-98E0B538B615}" srcOrd="0" destOrd="0" parTransId="{E2ADB55F-8803-4123-B8BF-DB8D07E9A4E7}" sibTransId="{F0280036-C036-48BB-B49D-9E3D70822119}"/>
    <dgm:cxn modelId="{49CA07C4-73E0-49B0-AA54-CAF7F7C48E69}" type="presOf" srcId="{C6E970BE-C57B-4375-B5F1-6CD6B5A9F33C}" destId="{ECCA6713-4961-4C58-B75A-526866D7BF95}" srcOrd="0" destOrd="0" presId="urn:microsoft.com/office/officeart/2005/8/layout/hList1"/>
    <dgm:cxn modelId="{2EEFD37B-32E3-48D6-A816-C2522AC1491B}" type="presOf" srcId="{0C923DBD-9860-4085-9493-CD3EEC161C86}" destId="{030697FC-485C-4053-B110-115E5E694768}" srcOrd="0" destOrd="1" presId="urn:microsoft.com/office/officeart/2005/8/layout/hList1"/>
    <dgm:cxn modelId="{D775D9E4-0E0F-4A13-A100-43780713ADA2}" type="presOf" srcId="{2E2245AE-5AD1-438C-B1CE-85C838CDEC8A}" destId="{A90FE3E1-D04B-4AEE-8E1C-7D68514AE836}" srcOrd="0" destOrd="0" presId="urn:microsoft.com/office/officeart/2005/8/layout/hList1"/>
    <dgm:cxn modelId="{78769046-840B-45C1-B6C7-E2B518CC4025}" srcId="{F065B463-7518-4B8A-96CB-13C6B22EC71F}" destId="{958A77F9-A6C1-4EB0-BFAA-2F4354D1BA5C}" srcOrd="2" destOrd="0" parTransId="{E2EBDA4C-266C-41C5-9B34-BE5E30AD9CA5}" sibTransId="{DE26249E-0179-4006-97DA-5179380A9209}"/>
    <dgm:cxn modelId="{A6928778-AE5F-40C1-95E0-8DDF0326ACE4}" type="presOf" srcId="{BCB65A99-94CC-475D-BFED-12CC0F5FEC69}" destId="{75CA6CFC-A737-4654-BE89-60A5F4926B92}" srcOrd="0" destOrd="1" presId="urn:microsoft.com/office/officeart/2005/8/layout/hList1"/>
    <dgm:cxn modelId="{E3CE1A19-A4BC-4FF9-8183-870E108A8CE8}" srcId="{F065B463-7518-4B8A-96CB-13C6B22EC71F}" destId="{75961FDC-8CF3-4B05-9067-BD4D3EEAC62D}" srcOrd="0" destOrd="0" parTransId="{E79DF8AB-38B3-45B0-B559-D254F7C41BDE}" sibTransId="{081C3BE3-8EF6-4C53-B546-209D7A7467CB}"/>
    <dgm:cxn modelId="{6E16BE65-298A-4426-A3B6-659E6AE855CD}" srcId="{B0A0F141-F927-491E-810F-41285B2BF8FB}" destId="{36A30E85-D7DB-4571-9DDA-BAE48F5B1B1D}" srcOrd="2" destOrd="0" parTransId="{A7727256-74E7-42A3-908E-CB351064F641}" sibTransId="{D7EAA89F-9B52-4DC0-87EC-15D795066900}"/>
    <dgm:cxn modelId="{27821E37-8854-47EB-9AF5-55CB95968B6C}" srcId="{DC8EB2E1-7D18-4521-ABC0-BE219364B9EF}" destId="{F065B463-7518-4B8A-96CB-13C6B22EC71F}" srcOrd="1" destOrd="0" parTransId="{E533B98C-D237-4C31-9F27-0FA73A904012}" sibTransId="{8805E9E8-1E9D-4AEF-8B48-4112FCC1A663}"/>
    <dgm:cxn modelId="{0D129E9F-0FBB-404E-8396-FCB5BAF3D891}" type="presOf" srcId="{E7EC06FF-0B3B-4779-B7F8-FC6E981CAEEE}" destId="{ECCA6713-4961-4C58-B75A-526866D7BF95}" srcOrd="0" destOrd="1" presId="urn:microsoft.com/office/officeart/2005/8/layout/hList1"/>
    <dgm:cxn modelId="{5B1D2A5F-4B40-4C4B-ABF8-892EF7D5700A}" type="presOf" srcId="{8ECEBB81-3D52-4164-A636-40F0130A4654}" destId="{75CA6CFC-A737-4654-BE89-60A5F4926B92}" srcOrd="0" destOrd="2" presId="urn:microsoft.com/office/officeart/2005/8/layout/hList1"/>
    <dgm:cxn modelId="{DCC11C6B-8703-477A-98B7-6C83D0086EFB}" srcId="{B0A0F141-F927-491E-810F-41285B2BF8FB}" destId="{C6E970BE-C57B-4375-B5F1-6CD6B5A9F33C}" srcOrd="0" destOrd="0" parTransId="{9BA6B8F4-C5E2-4E46-8F8B-91D33E5B83C2}" sibTransId="{E61202AF-A205-439C-B284-D125EB38A186}"/>
    <dgm:cxn modelId="{190F912D-DC4C-428D-B952-CC5A9A0E254C}" type="presOf" srcId="{F065B463-7518-4B8A-96CB-13C6B22EC71F}" destId="{D1788B85-ABCA-468E-B92A-0C3F67E2184D}" srcOrd="0" destOrd="0" presId="urn:microsoft.com/office/officeart/2005/8/layout/hList1"/>
    <dgm:cxn modelId="{961D439C-F03F-4F06-ACCD-18676FFC65D7}" type="presOf" srcId="{44CF9A47-92CF-4C85-BE69-92F40B18005A}" destId="{6E944DA6-E473-4765-B386-41A27697499B}" srcOrd="0" destOrd="0" presId="urn:microsoft.com/office/officeart/2005/8/layout/hList1"/>
    <dgm:cxn modelId="{09C3084F-0474-47EC-ADA1-5E1582E83292}" type="presOf" srcId="{75961FDC-8CF3-4B05-9067-BD4D3EEAC62D}" destId="{030697FC-485C-4053-B110-115E5E694768}" srcOrd="0" destOrd="0" presId="urn:microsoft.com/office/officeart/2005/8/layout/hList1"/>
    <dgm:cxn modelId="{05BC55D9-FB89-4572-9587-82CFBA052267}" srcId="{2E2245AE-5AD1-438C-B1CE-85C838CDEC8A}" destId="{8ECEBB81-3D52-4164-A636-40F0130A4654}" srcOrd="2" destOrd="0" parTransId="{9320CD58-E633-4D4A-9CA3-74BF68DA68F5}" sibTransId="{8CA37CF1-F240-4B22-9738-B75921AD1EE3}"/>
    <dgm:cxn modelId="{B8EFC6E8-C9F5-4A3C-9369-6B3ED665E28C}" type="presOf" srcId="{958A77F9-A6C1-4EB0-BFAA-2F4354D1BA5C}" destId="{030697FC-485C-4053-B110-115E5E694768}" srcOrd="0" destOrd="2" presId="urn:microsoft.com/office/officeart/2005/8/layout/hList1"/>
    <dgm:cxn modelId="{95D8B244-E87C-4D68-83A1-D4BD1E8A3B2A}" srcId="{44CF9A47-92CF-4C85-BE69-92F40B18005A}" destId="{41371917-215B-4C30-9F24-676961E19618}" srcOrd="1" destOrd="0" parTransId="{57FE7F0F-C16B-4070-86A6-EA294C7A683E}" sibTransId="{3C70F146-0F41-4536-9FD6-8C12D056A0AA}"/>
    <dgm:cxn modelId="{E56AAEC0-02B3-4270-8694-2947A50D2BB7}" type="presOf" srcId="{41371917-215B-4C30-9F24-676961E19618}" destId="{6BC2EBBA-80A3-4906-B73A-DBBBE881BDA4}" srcOrd="0" destOrd="1" presId="urn:microsoft.com/office/officeart/2005/8/layout/hList1"/>
    <dgm:cxn modelId="{3901F95A-6245-44CB-9C04-754ACBEC8798}" type="presOf" srcId="{0C0A827D-4B0E-44E3-99C3-98E0B538B615}" destId="{75CA6CFC-A737-4654-BE89-60A5F4926B92}" srcOrd="0" destOrd="0" presId="urn:microsoft.com/office/officeart/2005/8/layout/hList1"/>
    <dgm:cxn modelId="{EC249BFC-5E52-430B-8A64-30D78EB5B520}" type="presOf" srcId="{8E29CE47-856A-4173-9E00-2FC686565079}" destId="{6BC2EBBA-80A3-4906-B73A-DBBBE881BDA4}" srcOrd="0" destOrd="0" presId="urn:microsoft.com/office/officeart/2005/8/layout/hList1"/>
    <dgm:cxn modelId="{39971BF6-975F-4477-81A4-66C0CB3DD50A}" type="presOf" srcId="{36A30E85-D7DB-4571-9DDA-BAE48F5B1B1D}" destId="{ECCA6713-4961-4C58-B75A-526866D7BF95}" srcOrd="0" destOrd="2" presId="urn:microsoft.com/office/officeart/2005/8/layout/hList1"/>
    <dgm:cxn modelId="{30165D61-48CE-4B54-AFCA-9283C80B4AE4}" srcId="{DC8EB2E1-7D18-4521-ABC0-BE219364B9EF}" destId="{44CF9A47-92CF-4C85-BE69-92F40B18005A}" srcOrd="2" destOrd="0" parTransId="{C0723971-8E71-4501-907F-F8FCDA018E7C}" sibTransId="{551E61B7-01A2-4950-8E8D-06EFA82F8991}"/>
    <dgm:cxn modelId="{34F9F0F7-1AFA-4EDF-A4DD-696F94E461E8}" srcId="{2E2245AE-5AD1-438C-B1CE-85C838CDEC8A}" destId="{BCB65A99-94CC-475D-BFED-12CC0F5FEC69}" srcOrd="1" destOrd="0" parTransId="{392FE9D9-363C-45D4-9B8A-257F03EF4949}" sibTransId="{23AA989C-F01D-4BC7-9170-FF2610B8572F}"/>
    <dgm:cxn modelId="{45B30E1F-5F74-439A-942A-E14BBA146BFF}" type="presOf" srcId="{DC8EB2E1-7D18-4521-ABC0-BE219364B9EF}" destId="{1374067B-5AB5-4485-8982-4F55DB6B9373}" srcOrd="0" destOrd="0" presId="urn:microsoft.com/office/officeart/2005/8/layout/hList1"/>
    <dgm:cxn modelId="{4EB88394-2682-47F0-948D-57D1FA7A7A19}" srcId="{F065B463-7518-4B8A-96CB-13C6B22EC71F}" destId="{0C923DBD-9860-4085-9493-CD3EEC161C86}" srcOrd="1" destOrd="0" parTransId="{29B4FBE3-4C88-4485-92C7-F0ECD5248C49}" sibTransId="{CBC83A01-07BE-45E8-AD80-A41B7522D467}"/>
    <dgm:cxn modelId="{4DB025E2-23A0-4937-BB46-1E9114BC61A6}" type="presOf" srcId="{B0A0F141-F927-491E-810F-41285B2BF8FB}" destId="{1F1185AB-3BA9-4ED5-8912-DD32A397E149}" srcOrd="0" destOrd="0" presId="urn:microsoft.com/office/officeart/2005/8/layout/hList1"/>
    <dgm:cxn modelId="{1507806D-4607-41AB-9BF3-F25B20C7B737}" type="presParOf" srcId="{1374067B-5AB5-4485-8982-4F55DB6B9373}" destId="{E68ACCE0-969C-41FF-A1E5-2FFA2EE8C4F0}" srcOrd="0" destOrd="0" presId="urn:microsoft.com/office/officeart/2005/8/layout/hList1"/>
    <dgm:cxn modelId="{C67C1F12-805A-4561-87B8-0769C429C0CC}" type="presParOf" srcId="{E68ACCE0-969C-41FF-A1E5-2FFA2EE8C4F0}" destId="{A90FE3E1-D04B-4AEE-8E1C-7D68514AE836}" srcOrd="0" destOrd="0" presId="urn:microsoft.com/office/officeart/2005/8/layout/hList1"/>
    <dgm:cxn modelId="{DA31A0E9-9EA1-4B4E-A469-C3FA475CBCFF}" type="presParOf" srcId="{E68ACCE0-969C-41FF-A1E5-2FFA2EE8C4F0}" destId="{75CA6CFC-A737-4654-BE89-60A5F4926B92}" srcOrd="1" destOrd="0" presId="urn:microsoft.com/office/officeart/2005/8/layout/hList1"/>
    <dgm:cxn modelId="{E1ED7AE4-1E29-4CBB-B305-32096FE1D82D}" type="presParOf" srcId="{1374067B-5AB5-4485-8982-4F55DB6B9373}" destId="{36FAD2E7-4F5E-4163-B28A-F87F7DA289A1}" srcOrd="1" destOrd="0" presId="urn:microsoft.com/office/officeart/2005/8/layout/hList1"/>
    <dgm:cxn modelId="{7CFD1F13-B651-4717-AC51-B14A4692A2A3}" type="presParOf" srcId="{1374067B-5AB5-4485-8982-4F55DB6B9373}" destId="{ACBE7DBE-AF9E-4DDC-A559-FA58E3DCEF96}" srcOrd="2" destOrd="0" presId="urn:microsoft.com/office/officeart/2005/8/layout/hList1"/>
    <dgm:cxn modelId="{D4AECE17-F212-4AB6-B9BD-1787E9A16492}" type="presParOf" srcId="{ACBE7DBE-AF9E-4DDC-A559-FA58E3DCEF96}" destId="{D1788B85-ABCA-468E-B92A-0C3F67E2184D}" srcOrd="0" destOrd="0" presId="urn:microsoft.com/office/officeart/2005/8/layout/hList1"/>
    <dgm:cxn modelId="{9D7CC308-FB22-4CF2-BA47-A9D44CD8B9B1}" type="presParOf" srcId="{ACBE7DBE-AF9E-4DDC-A559-FA58E3DCEF96}" destId="{030697FC-485C-4053-B110-115E5E694768}" srcOrd="1" destOrd="0" presId="urn:microsoft.com/office/officeart/2005/8/layout/hList1"/>
    <dgm:cxn modelId="{BB891861-C06A-4B69-BE3C-66BE0EE5E28F}" type="presParOf" srcId="{1374067B-5AB5-4485-8982-4F55DB6B9373}" destId="{B0D539EC-881F-41F1-BB1B-17528279ED10}" srcOrd="3" destOrd="0" presId="urn:microsoft.com/office/officeart/2005/8/layout/hList1"/>
    <dgm:cxn modelId="{1B3F5B51-B76A-4071-B01F-FB0A2D92FB42}" type="presParOf" srcId="{1374067B-5AB5-4485-8982-4F55DB6B9373}" destId="{AAEC4499-D91F-4FE6-BEB8-CB9B381C7E75}" srcOrd="4" destOrd="0" presId="urn:microsoft.com/office/officeart/2005/8/layout/hList1"/>
    <dgm:cxn modelId="{13E8B7C6-9421-4283-A8EA-C19ACA85C8F4}" type="presParOf" srcId="{AAEC4499-D91F-4FE6-BEB8-CB9B381C7E75}" destId="{6E944DA6-E473-4765-B386-41A27697499B}" srcOrd="0" destOrd="0" presId="urn:microsoft.com/office/officeart/2005/8/layout/hList1"/>
    <dgm:cxn modelId="{2BE794E5-E763-4F08-9AA2-CF25DB65BB61}" type="presParOf" srcId="{AAEC4499-D91F-4FE6-BEB8-CB9B381C7E75}" destId="{6BC2EBBA-80A3-4906-B73A-DBBBE881BDA4}" srcOrd="1" destOrd="0" presId="urn:microsoft.com/office/officeart/2005/8/layout/hList1"/>
    <dgm:cxn modelId="{6CAA7EB1-7D3C-4CF0-B6CB-551458EE2370}" type="presParOf" srcId="{1374067B-5AB5-4485-8982-4F55DB6B9373}" destId="{40306D51-4253-47BF-AC53-995777F3321B}" srcOrd="5" destOrd="0" presId="urn:microsoft.com/office/officeart/2005/8/layout/hList1"/>
    <dgm:cxn modelId="{77494C34-5B7C-4A86-97BB-73D225243ADF}" type="presParOf" srcId="{1374067B-5AB5-4485-8982-4F55DB6B9373}" destId="{8C14D5BB-F90D-411A-96B6-C102FA1DCABF}" srcOrd="6" destOrd="0" presId="urn:microsoft.com/office/officeart/2005/8/layout/hList1"/>
    <dgm:cxn modelId="{24EC0BE2-7C4C-4688-9360-E498A817AEEA}" type="presParOf" srcId="{8C14D5BB-F90D-411A-96B6-C102FA1DCABF}" destId="{1F1185AB-3BA9-4ED5-8912-DD32A397E149}" srcOrd="0" destOrd="0" presId="urn:microsoft.com/office/officeart/2005/8/layout/hList1"/>
    <dgm:cxn modelId="{382E8E53-9312-4390-A9CF-D047CD186F7A}" type="presParOf" srcId="{8C14D5BB-F90D-411A-96B6-C102FA1DCABF}" destId="{ECCA6713-4961-4C58-B75A-526866D7BF95}"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2B57671-CEE2-4928-9B68-AECD9A522991}" type="doc">
      <dgm:prSet loTypeId="urn:microsoft.com/office/officeart/2005/8/layout/hProcess9" loCatId="process" qsTypeId="urn:microsoft.com/office/officeart/2005/8/quickstyle/simple1" qsCatId="simple" csTypeId="urn:microsoft.com/office/officeart/2005/8/colors/accent1_2" csCatId="accent1" phldr="1"/>
      <dgm:spPr/>
    </dgm:pt>
    <dgm:pt modelId="{0DDB4F41-A0D2-4E7B-BFCF-1A2F53837CDB}">
      <dgm:prSet phldrT="[Text]" custT="1"/>
      <dgm:spPr/>
      <dgm:t>
        <a:bodyPr/>
        <a:lstStyle/>
        <a:p>
          <a:r>
            <a:rPr lang="en-US" sz="3200" dirty="0" smtClean="0"/>
            <a:t>Preliminary Value Chain Analysis</a:t>
          </a:r>
        </a:p>
        <a:p>
          <a:r>
            <a:rPr lang="en-US" sz="1800" dirty="0" smtClean="0"/>
            <a:t>Macroeconomic Analysis</a:t>
          </a:r>
        </a:p>
        <a:p>
          <a:r>
            <a:rPr lang="en-US" sz="1800" dirty="0" smtClean="0"/>
            <a:t>Business Environment</a:t>
          </a:r>
        </a:p>
        <a:p>
          <a:r>
            <a:rPr lang="en-US" sz="1800" dirty="0" smtClean="0"/>
            <a:t>Key Agricultural Good Case Studies</a:t>
          </a:r>
          <a:endParaRPr lang="en-US" sz="1800" dirty="0"/>
        </a:p>
      </dgm:t>
    </dgm:pt>
    <dgm:pt modelId="{A414679F-889B-41DC-A7B7-6AF6B73FBF76}" type="parTrans" cxnId="{A3E4E860-58E6-4327-B078-188E80D693B4}">
      <dgm:prSet/>
      <dgm:spPr/>
      <dgm:t>
        <a:bodyPr/>
        <a:lstStyle/>
        <a:p>
          <a:endParaRPr lang="en-US"/>
        </a:p>
      </dgm:t>
    </dgm:pt>
    <dgm:pt modelId="{52836F5B-D4DB-4345-9B87-F79BBBA0D3AB}" type="sibTrans" cxnId="{A3E4E860-58E6-4327-B078-188E80D693B4}">
      <dgm:prSet/>
      <dgm:spPr/>
      <dgm:t>
        <a:bodyPr/>
        <a:lstStyle/>
        <a:p>
          <a:endParaRPr lang="en-US"/>
        </a:p>
      </dgm:t>
    </dgm:pt>
    <dgm:pt modelId="{F35F2CE1-AC12-4FF0-8D5F-ACA40110AA91}">
      <dgm:prSet phldrT="[Text]" custT="1"/>
      <dgm:spPr/>
      <dgm:t>
        <a:bodyPr/>
        <a:lstStyle/>
        <a:p>
          <a:r>
            <a:rPr lang="en-US" sz="3200" dirty="0" smtClean="0"/>
            <a:t>Primary Data Collection</a:t>
          </a:r>
        </a:p>
        <a:p>
          <a:r>
            <a:rPr lang="en-US" sz="1800" dirty="0" smtClean="0"/>
            <a:t>In-Country Interviews</a:t>
          </a:r>
        </a:p>
        <a:p>
          <a:r>
            <a:rPr lang="en-US" sz="1800" dirty="0" smtClean="0"/>
            <a:t>Distance Interviews</a:t>
          </a:r>
          <a:endParaRPr lang="en-US" sz="1800" dirty="0"/>
        </a:p>
      </dgm:t>
    </dgm:pt>
    <dgm:pt modelId="{7F58AD3D-5015-4158-A14B-DEADF9764ED3}" type="parTrans" cxnId="{A7580EB6-80FE-42F8-A3AA-C4A74E18853A}">
      <dgm:prSet/>
      <dgm:spPr/>
      <dgm:t>
        <a:bodyPr/>
        <a:lstStyle/>
        <a:p>
          <a:endParaRPr lang="en-US"/>
        </a:p>
      </dgm:t>
    </dgm:pt>
    <dgm:pt modelId="{EE04BD89-3CC2-4775-94A6-1388C49948AF}" type="sibTrans" cxnId="{A7580EB6-80FE-42F8-A3AA-C4A74E18853A}">
      <dgm:prSet/>
      <dgm:spPr/>
      <dgm:t>
        <a:bodyPr/>
        <a:lstStyle/>
        <a:p>
          <a:endParaRPr lang="en-US"/>
        </a:p>
      </dgm:t>
    </dgm:pt>
    <dgm:pt modelId="{5434E325-64D1-4FF9-9C86-79E1401CD1FD}">
      <dgm:prSet phldrT="[Text]" custT="1"/>
      <dgm:spPr/>
      <dgm:t>
        <a:bodyPr/>
        <a:lstStyle/>
        <a:p>
          <a:r>
            <a:rPr lang="en-US" sz="3200" dirty="0" smtClean="0"/>
            <a:t>Policy Solutions</a:t>
          </a:r>
        </a:p>
        <a:p>
          <a:r>
            <a:rPr lang="en-US" sz="1800" dirty="0" smtClean="0"/>
            <a:t>Identify Sources of the Problem</a:t>
          </a:r>
        </a:p>
        <a:p>
          <a:r>
            <a:rPr lang="en-US" sz="1800" dirty="0" smtClean="0"/>
            <a:t>Identify Options</a:t>
          </a:r>
        </a:p>
        <a:p>
          <a:r>
            <a:rPr lang="en-US" sz="1800" dirty="0" smtClean="0"/>
            <a:t>Recommendations</a:t>
          </a:r>
        </a:p>
      </dgm:t>
    </dgm:pt>
    <dgm:pt modelId="{FC49C738-7C93-40BA-BC4A-4476A9ACA069}" type="parTrans" cxnId="{553BC2AA-28E8-485C-8DD5-BFE2D70EC32D}">
      <dgm:prSet/>
      <dgm:spPr/>
      <dgm:t>
        <a:bodyPr/>
        <a:lstStyle/>
        <a:p>
          <a:endParaRPr lang="en-US"/>
        </a:p>
      </dgm:t>
    </dgm:pt>
    <dgm:pt modelId="{D85620E3-CC18-468A-9826-151CD54539D2}" type="sibTrans" cxnId="{553BC2AA-28E8-485C-8DD5-BFE2D70EC32D}">
      <dgm:prSet/>
      <dgm:spPr/>
      <dgm:t>
        <a:bodyPr/>
        <a:lstStyle/>
        <a:p>
          <a:endParaRPr lang="en-US"/>
        </a:p>
      </dgm:t>
    </dgm:pt>
    <dgm:pt modelId="{7C1169F0-9A66-40CF-A515-AE0D5E06D5E4}">
      <dgm:prSet custT="1"/>
      <dgm:spPr/>
      <dgm:t>
        <a:bodyPr/>
        <a:lstStyle/>
        <a:p>
          <a:r>
            <a:rPr lang="en-US" sz="3200" dirty="0" smtClean="0"/>
            <a:t>Cross Study Analysis</a:t>
          </a:r>
        </a:p>
        <a:p>
          <a:r>
            <a:rPr lang="en-US" sz="1800" dirty="0" smtClean="0"/>
            <a:t>Literature Review</a:t>
          </a:r>
          <a:endParaRPr lang="en-US" sz="1800" dirty="0"/>
        </a:p>
      </dgm:t>
    </dgm:pt>
    <dgm:pt modelId="{90903F27-B98B-4EDD-90BB-E72C06F9A525}" type="parTrans" cxnId="{E21362DD-D54B-4214-9E35-1B900D61789E}">
      <dgm:prSet/>
      <dgm:spPr/>
      <dgm:t>
        <a:bodyPr/>
        <a:lstStyle/>
        <a:p>
          <a:endParaRPr lang="en-US"/>
        </a:p>
      </dgm:t>
    </dgm:pt>
    <dgm:pt modelId="{CE46A12A-5460-4A23-8FD3-39C1FA7DD120}" type="sibTrans" cxnId="{E21362DD-D54B-4214-9E35-1B900D61789E}">
      <dgm:prSet/>
      <dgm:spPr/>
      <dgm:t>
        <a:bodyPr/>
        <a:lstStyle/>
        <a:p>
          <a:endParaRPr lang="en-US"/>
        </a:p>
      </dgm:t>
    </dgm:pt>
    <dgm:pt modelId="{28DC15FD-C63D-4ED6-BC38-A505F501AE43}" type="pres">
      <dgm:prSet presAssocID="{42B57671-CEE2-4928-9B68-AECD9A522991}" presName="CompostProcess" presStyleCnt="0">
        <dgm:presLayoutVars>
          <dgm:dir/>
          <dgm:resizeHandles val="exact"/>
        </dgm:presLayoutVars>
      </dgm:prSet>
      <dgm:spPr/>
    </dgm:pt>
    <dgm:pt modelId="{13294458-DA75-4D9A-8013-D38E617E6CD2}" type="pres">
      <dgm:prSet presAssocID="{42B57671-CEE2-4928-9B68-AECD9A522991}" presName="arrow" presStyleLbl="bgShp" presStyleIdx="0" presStyleCnt="1"/>
      <dgm:spPr/>
    </dgm:pt>
    <dgm:pt modelId="{52303F67-DF2B-4FC3-A70D-CA551B375C17}" type="pres">
      <dgm:prSet presAssocID="{42B57671-CEE2-4928-9B68-AECD9A522991}" presName="linearProcess" presStyleCnt="0"/>
      <dgm:spPr/>
    </dgm:pt>
    <dgm:pt modelId="{34A3CE21-EDC1-4C6A-8986-C3EC965700FB}" type="pres">
      <dgm:prSet presAssocID="{7C1169F0-9A66-40CF-A515-AE0D5E06D5E4}" presName="textNode" presStyleLbl="node1" presStyleIdx="0" presStyleCnt="4" custScaleY="166058">
        <dgm:presLayoutVars>
          <dgm:bulletEnabled val="1"/>
        </dgm:presLayoutVars>
      </dgm:prSet>
      <dgm:spPr/>
      <dgm:t>
        <a:bodyPr/>
        <a:lstStyle/>
        <a:p>
          <a:endParaRPr lang="en-US"/>
        </a:p>
      </dgm:t>
    </dgm:pt>
    <dgm:pt modelId="{E409DD46-844F-47F4-A875-812CA7928FCD}" type="pres">
      <dgm:prSet presAssocID="{CE46A12A-5460-4A23-8FD3-39C1FA7DD120}" presName="sibTrans" presStyleCnt="0"/>
      <dgm:spPr/>
    </dgm:pt>
    <dgm:pt modelId="{E23F8173-1D3A-46C7-8850-D015ECAA432E}" type="pres">
      <dgm:prSet presAssocID="{0DDB4F41-A0D2-4E7B-BFCF-1A2F53837CDB}" presName="textNode" presStyleLbl="node1" presStyleIdx="1" presStyleCnt="4" custScaleY="158759">
        <dgm:presLayoutVars>
          <dgm:bulletEnabled val="1"/>
        </dgm:presLayoutVars>
      </dgm:prSet>
      <dgm:spPr/>
      <dgm:t>
        <a:bodyPr/>
        <a:lstStyle/>
        <a:p>
          <a:endParaRPr lang="en-US"/>
        </a:p>
      </dgm:t>
    </dgm:pt>
    <dgm:pt modelId="{8A86FCAF-735E-4EC8-86C1-41B433A4144B}" type="pres">
      <dgm:prSet presAssocID="{52836F5B-D4DB-4345-9B87-F79BBBA0D3AB}" presName="sibTrans" presStyleCnt="0"/>
      <dgm:spPr/>
    </dgm:pt>
    <dgm:pt modelId="{AC4F6608-520C-42AC-B2C6-146336C07D14}" type="pres">
      <dgm:prSet presAssocID="{F35F2CE1-AC12-4FF0-8D5F-ACA40110AA91}" presName="textNode" presStyleLbl="node1" presStyleIdx="2" presStyleCnt="4" custScaleY="160584">
        <dgm:presLayoutVars>
          <dgm:bulletEnabled val="1"/>
        </dgm:presLayoutVars>
      </dgm:prSet>
      <dgm:spPr/>
      <dgm:t>
        <a:bodyPr/>
        <a:lstStyle/>
        <a:p>
          <a:endParaRPr lang="en-US"/>
        </a:p>
      </dgm:t>
    </dgm:pt>
    <dgm:pt modelId="{2A85E434-0509-4755-B16A-F085DAC41FC9}" type="pres">
      <dgm:prSet presAssocID="{EE04BD89-3CC2-4775-94A6-1388C49948AF}" presName="sibTrans" presStyleCnt="0"/>
      <dgm:spPr/>
    </dgm:pt>
    <dgm:pt modelId="{891676A7-D05E-45EE-9190-F65FCFB3FA20}" type="pres">
      <dgm:prSet presAssocID="{5434E325-64D1-4FF9-9C86-79E1401CD1FD}" presName="textNode" presStyleLbl="node1" presStyleIdx="3" presStyleCnt="4" custScaleY="162409">
        <dgm:presLayoutVars>
          <dgm:bulletEnabled val="1"/>
        </dgm:presLayoutVars>
      </dgm:prSet>
      <dgm:spPr/>
      <dgm:t>
        <a:bodyPr/>
        <a:lstStyle/>
        <a:p>
          <a:endParaRPr lang="en-US"/>
        </a:p>
      </dgm:t>
    </dgm:pt>
  </dgm:ptLst>
  <dgm:cxnLst>
    <dgm:cxn modelId="{D63ABADE-E803-477C-9ACD-2C8E7C286198}" type="presOf" srcId="{5434E325-64D1-4FF9-9C86-79E1401CD1FD}" destId="{891676A7-D05E-45EE-9190-F65FCFB3FA20}" srcOrd="0" destOrd="0" presId="urn:microsoft.com/office/officeart/2005/8/layout/hProcess9"/>
    <dgm:cxn modelId="{A3E4E860-58E6-4327-B078-188E80D693B4}" srcId="{42B57671-CEE2-4928-9B68-AECD9A522991}" destId="{0DDB4F41-A0D2-4E7B-BFCF-1A2F53837CDB}" srcOrd="1" destOrd="0" parTransId="{A414679F-889B-41DC-A7B7-6AF6B73FBF76}" sibTransId="{52836F5B-D4DB-4345-9B87-F79BBBA0D3AB}"/>
    <dgm:cxn modelId="{22A42BCB-A7BF-4A1D-8476-F872F26DE00C}" type="presOf" srcId="{0DDB4F41-A0D2-4E7B-BFCF-1A2F53837CDB}" destId="{E23F8173-1D3A-46C7-8850-D015ECAA432E}" srcOrd="0" destOrd="0" presId="urn:microsoft.com/office/officeart/2005/8/layout/hProcess9"/>
    <dgm:cxn modelId="{063700B5-1744-4AEE-8828-D093E19F9AC9}" type="presOf" srcId="{F35F2CE1-AC12-4FF0-8D5F-ACA40110AA91}" destId="{AC4F6608-520C-42AC-B2C6-146336C07D14}" srcOrd="0" destOrd="0" presId="urn:microsoft.com/office/officeart/2005/8/layout/hProcess9"/>
    <dgm:cxn modelId="{4E348F36-8161-4E24-BE45-88A1D6AA564D}" type="presOf" srcId="{7C1169F0-9A66-40CF-A515-AE0D5E06D5E4}" destId="{34A3CE21-EDC1-4C6A-8986-C3EC965700FB}" srcOrd="0" destOrd="0" presId="urn:microsoft.com/office/officeart/2005/8/layout/hProcess9"/>
    <dgm:cxn modelId="{A7580EB6-80FE-42F8-A3AA-C4A74E18853A}" srcId="{42B57671-CEE2-4928-9B68-AECD9A522991}" destId="{F35F2CE1-AC12-4FF0-8D5F-ACA40110AA91}" srcOrd="2" destOrd="0" parTransId="{7F58AD3D-5015-4158-A14B-DEADF9764ED3}" sibTransId="{EE04BD89-3CC2-4775-94A6-1388C49948AF}"/>
    <dgm:cxn modelId="{553BC2AA-28E8-485C-8DD5-BFE2D70EC32D}" srcId="{42B57671-CEE2-4928-9B68-AECD9A522991}" destId="{5434E325-64D1-4FF9-9C86-79E1401CD1FD}" srcOrd="3" destOrd="0" parTransId="{FC49C738-7C93-40BA-BC4A-4476A9ACA069}" sibTransId="{D85620E3-CC18-468A-9826-151CD54539D2}"/>
    <dgm:cxn modelId="{E21362DD-D54B-4214-9E35-1B900D61789E}" srcId="{42B57671-CEE2-4928-9B68-AECD9A522991}" destId="{7C1169F0-9A66-40CF-A515-AE0D5E06D5E4}" srcOrd="0" destOrd="0" parTransId="{90903F27-B98B-4EDD-90BB-E72C06F9A525}" sibTransId="{CE46A12A-5460-4A23-8FD3-39C1FA7DD120}"/>
    <dgm:cxn modelId="{E8C4FB08-9DF2-4D89-9281-45AC0A0BC33A}" type="presOf" srcId="{42B57671-CEE2-4928-9B68-AECD9A522991}" destId="{28DC15FD-C63D-4ED6-BC38-A505F501AE43}" srcOrd="0" destOrd="0" presId="urn:microsoft.com/office/officeart/2005/8/layout/hProcess9"/>
    <dgm:cxn modelId="{CFF34F7B-F6F3-4BD2-9C4E-072796356103}" type="presParOf" srcId="{28DC15FD-C63D-4ED6-BC38-A505F501AE43}" destId="{13294458-DA75-4D9A-8013-D38E617E6CD2}" srcOrd="0" destOrd="0" presId="urn:microsoft.com/office/officeart/2005/8/layout/hProcess9"/>
    <dgm:cxn modelId="{70BF90F8-F5F5-4943-B33F-BBDC7310469B}" type="presParOf" srcId="{28DC15FD-C63D-4ED6-BC38-A505F501AE43}" destId="{52303F67-DF2B-4FC3-A70D-CA551B375C17}" srcOrd="1" destOrd="0" presId="urn:microsoft.com/office/officeart/2005/8/layout/hProcess9"/>
    <dgm:cxn modelId="{6F7FD8E2-28F0-43CE-93EB-63342A0E25BD}" type="presParOf" srcId="{52303F67-DF2B-4FC3-A70D-CA551B375C17}" destId="{34A3CE21-EDC1-4C6A-8986-C3EC965700FB}" srcOrd="0" destOrd="0" presId="urn:microsoft.com/office/officeart/2005/8/layout/hProcess9"/>
    <dgm:cxn modelId="{4CE771B6-ACE0-46DC-AC55-C93EE184A4AC}" type="presParOf" srcId="{52303F67-DF2B-4FC3-A70D-CA551B375C17}" destId="{E409DD46-844F-47F4-A875-812CA7928FCD}" srcOrd="1" destOrd="0" presId="urn:microsoft.com/office/officeart/2005/8/layout/hProcess9"/>
    <dgm:cxn modelId="{E05B54C3-B524-438B-B624-1732F6889B7F}" type="presParOf" srcId="{52303F67-DF2B-4FC3-A70D-CA551B375C17}" destId="{E23F8173-1D3A-46C7-8850-D015ECAA432E}" srcOrd="2" destOrd="0" presId="urn:microsoft.com/office/officeart/2005/8/layout/hProcess9"/>
    <dgm:cxn modelId="{39C07A25-AA22-4157-98CB-F9D89E01989F}" type="presParOf" srcId="{52303F67-DF2B-4FC3-A70D-CA551B375C17}" destId="{8A86FCAF-735E-4EC8-86C1-41B433A4144B}" srcOrd="3" destOrd="0" presId="urn:microsoft.com/office/officeart/2005/8/layout/hProcess9"/>
    <dgm:cxn modelId="{1248DFAD-82FC-479D-B85B-B24B1B3BC165}" type="presParOf" srcId="{52303F67-DF2B-4FC3-A70D-CA551B375C17}" destId="{AC4F6608-520C-42AC-B2C6-146336C07D14}" srcOrd="4" destOrd="0" presId="urn:microsoft.com/office/officeart/2005/8/layout/hProcess9"/>
    <dgm:cxn modelId="{59DD763D-6B2D-40D4-BB1F-C253726560FE}" type="presParOf" srcId="{52303F67-DF2B-4FC3-A70D-CA551B375C17}" destId="{2A85E434-0509-4755-B16A-F085DAC41FC9}" srcOrd="5" destOrd="0" presId="urn:microsoft.com/office/officeart/2005/8/layout/hProcess9"/>
    <dgm:cxn modelId="{BB798084-D295-4050-8D9C-3B826338A58C}" type="presParOf" srcId="{52303F67-DF2B-4FC3-A70D-CA551B375C17}" destId="{891676A7-D05E-45EE-9190-F65FCFB3FA20}"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822A162-3991-49A6-84A0-3C4BB7F3EAC5}"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3BFC1663-52B6-48A0-A3A3-19BED290849C}">
      <dgm:prSet phldrT="[Text]" custT="1"/>
      <dgm:spPr/>
      <dgm:t>
        <a:bodyPr/>
        <a:lstStyle/>
        <a:p>
          <a:r>
            <a:rPr lang="en-US" sz="3200" dirty="0" smtClean="0"/>
            <a:t>The Investment Act</a:t>
          </a:r>
          <a:endParaRPr lang="en-US" sz="3200" dirty="0"/>
        </a:p>
      </dgm:t>
    </dgm:pt>
    <dgm:pt modelId="{7D37DB7A-D614-4EA2-A651-21B36DD09234}" type="parTrans" cxnId="{3BEFB953-4FF3-4FCF-A645-E618375F3514}">
      <dgm:prSet/>
      <dgm:spPr/>
      <dgm:t>
        <a:bodyPr/>
        <a:lstStyle/>
        <a:p>
          <a:endParaRPr lang="en-US"/>
        </a:p>
      </dgm:t>
    </dgm:pt>
    <dgm:pt modelId="{E7587AA2-B9D0-4B83-99AF-22ADAE887589}" type="sibTrans" cxnId="{3BEFB953-4FF3-4FCF-A645-E618375F3514}">
      <dgm:prSet/>
      <dgm:spPr/>
      <dgm:t>
        <a:bodyPr/>
        <a:lstStyle/>
        <a:p>
          <a:endParaRPr lang="en-US"/>
        </a:p>
      </dgm:t>
    </dgm:pt>
    <dgm:pt modelId="{C7F0DDE4-5316-4E92-9FF8-D41D2EDDBA67}">
      <dgm:prSet phldrT="[Text]" custT="1"/>
      <dgm:spPr/>
      <dgm:t>
        <a:bodyPr/>
        <a:lstStyle/>
        <a:p>
          <a:r>
            <a:rPr lang="en-US" sz="3200" dirty="0" smtClean="0"/>
            <a:t>Implementation</a:t>
          </a:r>
          <a:endParaRPr lang="en-US" sz="3200" dirty="0"/>
        </a:p>
      </dgm:t>
    </dgm:pt>
    <dgm:pt modelId="{C5F5DAB1-E21D-48F1-A243-029874069B0A}" type="parTrans" cxnId="{357B07DA-A8CB-49EC-AF73-F44CBC28763F}">
      <dgm:prSet/>
      <dgm:spPr/>
      <dgm:t>
        <a:bodyPr/>
        <a:lstStyle/>
        <a:p>
          <a:endParaRPr lang="en-US"/>
        </a:p>
      </dgm:t>
    </dgm:pt>
    <dgm:pt modelId="{DC507B9D-60AB-40EA-9986-E0FBE16199BB}" type="sibTrans" cxnId="{357B07DA-A8CB-49EC-AF73-F44CBC28763F}">
      <dgm:prSet/>
      <dgm:spPr/>
      <dgm:t>
        <a:bodyPr/>
        <a:lstStyle/>
        <a:p>
          <a:endParaRPr lang="en-US"/>
        </a:p>
      </dgm:t>
    </dgm:pt>
    <dgm:pt modelId="{E1F803F7-644A-4A10-AEE9-7580DF28569F}">
      <dgm:prSet/>
      <dgm:spPr/>
      <dgm:t>
        <a:bodyPr/>
        <a:lstStyle/>
        <a:p>
          <a:r>
            <a:rPr lang="en-US" dirty="0" smtClean="0"/>
            <a:t>Better define guidance on incentives</a:t>
          </a:r>
          <a:endParaRPr lang="en-US" dirty="0"/>
        </a:p>
      </dgm:t>
    </dgm:pt>
    <dgm:pt modelId="{FD05714A-CD77-434A-AF60-703A05A47A38}" type="parTrans" cxnId="{3E7EF461-C856-48F8-A197-C7AD250D8FCE}">
      <dgm:prSet/>
      <dgm:spPr/>
      <dgm:t>
        <a:bodyPr/>
        <a:lstStyle/>
        <a:p>
          <a:endParaRPr lang="en-US"/>
        </a:p>
      </dgm:t>
    </dgm:pt>
    <dgm:pt modelId="{7EFC9351-DF51-45A7-938E-98E5DF527EC8}" type="sibTrans" cxnId="{3E7EF461-C856-48F8-A197-C7AD250D8FCE}">
      <dgm:prSet/>
      <dgm:spPr/>
      <dgm:t>
        <a:bodyPr/>
        <a:lstStyle/>
        <a:p>
          <a:endParaRPr lang="en-US"/>
        </a:p>
      </dgm:t>
    </dgm:pt>
    <dgm:pt modelId="{FC75CEA6-B839-4279-AD4F-CFE2B81E2230}">
      <dgm:prSet/>
      <dgm:spPr/>
      <dgm:t>
        <a:bodyPr/>
        <a:lstStyle/>
        <a:p>
          <a:r>
            <a:rPr lang="en-US" dirty="0" smtClean="0"/>
            <a:t>Reduce perception of corruption</a:t>
          </a:r>
          <a:endParaRPr lang="en-US" dirty="0"/>
        </a:p>
      </dgm:t>
    </dgm:pt>
    <dgm:pt modelId="{ED557A43-F1F9-44D9-90E2-8102D3A2CF26}" type="parTrans" cxnId="{55E40B1F-5C43-4105-A8B6-036764AEE953}">
      <dgm:prSet/>
      <dgm:spPr/>
      <dgm:t>
        <a:bodyPr/>
        <a:lstStyle/>
        <a:p>
          <a:endParaRPr lang="en-US"/>
        </a:p>
      </dgm:t>
    </dgm:pt>
    <dgm:pt modelId="{3CEF10E6-B95F-45E0-8FAE-1723654E0482}" type="sibTrans" cxnId="{55E40B1F-5C43-4105-A8B6-036764AEE953}">
      <dgm:prSet/>
      <dgm:spPr/>
      <dgm:t>
        <a:bodyPr/>
        <a:lstStyle/>
        <a:p>
          <a:endParaRPr lang="en-US"/>
        </a:p>
      </dgm:t>
    </dgm:pt>
    <dgm:pt modelId="{4EBAE73B-1D71-4E67-BA47-5F4A3E8027EE}">
      <dgm:prSet/>
      <dgm:spPr/>
      <dgm:t>
        <a:bodyPr/>
        <a:lstStyle/>
        <a:p>
          <a:r>
            <a:rPr lang="en-US" dirty="0" smtClean="0"/>
            <a:t>Reduce time needed</a:t>
          </a:r>
          <a:endParaRPr lang="en-US" dirty="0"/>
        </a:p>
      </dgm:t>
    </dgm:pt>
    <dgm:pt modelId="{6AC8EA8B-E5C7-4CD0-A3F3-9F48731096D2}" type="parTrans" cxnId="{F63E8D0A-878C-4C1E-8E46-87F417A2EB32}">
      <dgm:prSet/>
      <dgm:spPr/>
      <dgm:t>
        <a:bodyPr/>
        <a:lstStyle/>
        <a:p>
          <a:endParaRPr lang="en-US"/>
        </a:p>
      </dgm:t>
    </dgm:pt>
    <dgm:pt modelId="{37BACAF7-AC6F-4888-A3C4-4F236A914031}" type="sibTrans" cxnId="{F63E8D0A-878C-4C1E-8E46-87F417A2EB32}">
      <dgm:prSet/>
      <dgm:spPr/>
      <dgm:t>
        <a:bodyPr/>
        <a:lstStyle/>
        <a:p>
          <a:endParaRPr lang="en-US"/>
        </a:p>
      </dgm:t>
    </dgm:pt>
    <dgm:pt modelId="{D67F9D29-5E69-42C5-9E36-166D3AD9604F}" type="pres">
      <dgm:prSet presAssocID="{C822A162-3991-49A6-84A0-3C4BB7F3EAC5}" presName="linear" presStyleCnt="0">
        <dgm:presLayoutVars>
          <dgm:dir/>
          <dgm:animLvl val="lvl"/>
          <dgm:resizeHandles val="exact"/>
        </dgm:presLayoutVars>
      </dgm:prSet>
      <dgm:spPr/>
      <dgm:t>
        <a:bodyPr/>
        <a:lstStyle/>
        <a:p>
          <a:endParaRPr lang="en-US"/>
        </a:p>
      </dgm:t>
    </dgm:pt>
    <dgm:pt modelId="{2E81373E-585D-413F-8CED-66149A9D9352}" type="pres">
      <dgm:prSet presAssocID="{3BFC1663-52B6-48A0-A3A3-19BED290849C}" presName="parentLin" presStyleCnt="0"/>
      <dgm:spPr/>
    </dgm:pt>
    <dgm:pt modelId="{D980F2A6-2358-4558-9677-493CC9FF1F88}" type="pres">
      <dgm:prSet presAssocID="{3BFC1663-52B6-48A0-A3A3-19BED290849C}" presName="parentLeftMargin" presStyleLbl="node1" presStyleIdx="0" presStyleCnt="2"/>
      <dgm:spPr/>
      <dgm:t>
        <a:bodyPr/>
        <a:lstStyle/>
        <a:p>
          <a:endParaRPr lang="en-US"/>
        </a:p>
      </dgm:t>
    </dgm:pt>
    <dgm:pt modelId="{F5F5A0E9-B464-4F87-A32E-8E0CFE581D1F}" type="pres">
      <dgm:prSet presAssocID="{3BFC1663-52B6-48A0-A3A3-19BED290849C}" presName="parentText" presStyleLbl="node1" presStyleIdx="0" presStyleCnt="2">
        <dgm:presLayoutVars>
          <dgm:chMax val="0"/>
          <dgm:bulletEnabled val="1"/>
        </dgm:presLayoutVars>
      </dgm:prSet>
      <dgm:spPr/>
      <dgm:t>
        <a:bodyPr/>
        <a:lstStyle/>
        <a:p>
          <a:endParaRPr lang="en-US"/>
        </a:p>
      </dgm:t>
    </dgm:pt>
    <dgm:pt modelId="{D2F6D4B9-DC04-44D3-91B8-07F9DBD0D12C}" type="pres">
      <dgm:prSet presAssocID="{3BFC1663-52B6-48A0-A3A3-19BED290849C}" presName="negativeSpace" presStyleCnt="0"/>
      <dgm:spPr/>
    </dgm:pt>
    <dgm:pt modelId="{B02E374E-9973-48CD-8E44-B998C6646EEC}" type="pres">
      <dgm:prSet presAssocID="{3BFC1663-52B6-48A0-A3A3-19BED290849C}" presName="childText" presStyleLbl="conFgAcc1" presStyleIdx="0" presStyleCnt="2">
        <dgm:presLayoutVars>
          <dgm:bulletEnabled val="1"/>
        </dgm:presLayoutVars>
      </dgm:prSet>
      <dgm:spPr/>
      <dgm:t>
        <a:bodyPr/>
        <a:lstStyle/>
        <a:p>
          <a:endParaRPr lang="en-US"/>
        </a:p>
      </dgm:t>
    </dgm:pt>
    <dgm:pt modelId="{55374AB6-5789-4975-9268-DDE51CDED48F}" type="pres">
      <dgm:prSet presAssocID="{E7587AA2-B9D0-4B83-99AF-22ADAE887589}" presName="spaceBetweenRectangles" presStyleCnt="0"/>
      <dgm:spPr/>
    </dgm:pt>
    <dgm:pt modelId="{F0A5756C-7451-43F6-BB41-1B849CAB3FDE}" type="pres">
      <dgm:prSet presAssocID="{C7F0DDE4-5316-4E92-9FF8-D41D2EDDBA67}" presName="parentLin" presStyleCnt="0"/>
      <dgm:spPr/>
    </dgm:pt>
    <dgm:pt modelId="{1911D9D4-1148-4D0C-AAF5-646A8A05992E}" type="pres">
      <dgm:prSet presAssocID="{C7F0DDE4-5316-4E92-9FF8-D41D2EDDBA67}" presName="parentLeftMargin" presStyleLbl="node1" presStyleIdx="0" presStyleCnt="2"/>
      <dgm:spPr/>
      <dgm:t>
        <a:bodyPr/>
        <a:lstStyle/>
        <a:p>
          <a:endParaRPr lang="en-US"/>
        </a:p>
      </dgm:t>
    </dgm:pt>
    <dgm:pt modelId="{9599063E-4439-4CD8-ADC4-777AAED8498A}" type="pres">
      <dgm:prSet presAssocID="{C7F0DDE4-5316-4E92-9FF8-D41D2EDDBA67}" presName="parentText" presStyleLbl="node1" presStyleIdx="1" presStyleCnt="2">
        <dgm:presLayoutVars>
          <dgm:chMax val="0"/>
          <dgm:bulletEnabled val="1"/>
        </dgm:presLayoutVars>
      </dgm:prSet>
      <dgm:spPr/>
      <dgm:t>
        <a:bodyPr/>
        <a:lstStyle/>
        <a:p>
          <a:endParaRPr lang="en-US"/>
        </a:p>
      </dgm:t>
    </dgm:pt>
    <dgm:pt modelId="{EB31E102-C7C7-42FF-9595-0913906AB914}" type="pres">
      <dgm:prSet presAssocID="{C7F0DDE4-5316-4E92-9FF8-D41D2EDDBA67}" presName="negativeSpace" presStyleCnt="0"/>
      <dgm:spPr/>
    </dgm:pt>
    <dgm:pt modelId="{7C0CA048-29C5-448C-8312-9947AA3948DF}" type="pres">
      <dgm:prSet presAssocID="{C7F0DDE4-5316-4E92-9FF8-D41D2EDDBA67}" presName="childText" presStyleLbl="conFgAcc1" presStyleIdx="1" presStyleCnt="2">
        <dgm:presLayoutVars>
          <dgm:bulletEnabled val="1"/>
        </dgm:presLayoutVars>
      </dgm:prSet>
      <dgm:spPr/>
    </dgm:pt>
  </dgm:ptLst>
  <dgm:cxnLst>
    <dgm:cxn modelId="{CFA5657C-DF77-4639-9488-1CDDB7BDB1E1}" type="presOf" srcId="{3BFC1663-52B6-48A0-A3A3-19BED290849C}" destId="{D980F2A6-2358-4558-9677-493CC9FF1F88}" srcOrd="0" destOrd="0" presId="urn:microsoft.com/office/officeart/2005/8/layout/list1"/>
    <dgm:cxn modelId="{3E7EF461-C856-48F8-A197-C7AD250D8FCE}" srcId="{3BFC1663-52B6-48A0-A3A3-19BED290849C}" destId="{E1F803F7-644A-4A10-AEE9-7580DF28569F}" srcOrd="0" destOrd="0" parTransId="{FD05714A-CD77-434A-AF60-703A05A47A38}" sibTransId="{7EFC9351-DF51-45A7-938E-98E5DF527EC8}"/>
    <dgm:cxn modelId="{F9EC6CEF-4266-40F1-B6D2-471723AA50DF}" type="presOf" srcId="{C7F0DDE4-5316-4E92-9FF8-D41D2EDDBA67}" destId="{9599063E-4439-4CD8-ADC4-777AAED8498A}" srcOrd="1" destOrd="0" presId="urn:microsoft.com/office/officeart/2005/8/layout/list1"/>
    <dgm:cxn modelId="{4E99EA4E-9CC5-4F8D-90E0-A52F259B8FC4}" type="presOf" srcId="{FC75CEA6-B839-4279-AD4F-CFE2B81E2230}" destId="{B02E374E-9973-48CD-8E44-B998C6646EEC}" srcOrd="0" destOrd="1" presId="urn:microsoft.com/office/officeart/2005/8/layout/list1"/>
    <dgm:cxn modelId="{AB86A768-D108-4205-8879-B07F035DF54F}" type="presOf" srcId="{E1F803F7-644A-4A10-AEE9-7580DF28569F}" destId="{B02E374E-9973-48CD-8E44-B998C6646EEC}" srcOrd="0" destOrd="0" presId="urn:microsoft.com/office/officeart/2005/8/layout/list1"/>
    <dgm:cxn modelId="{80668E13-BF92-4D03-A7A3-52EBBC814F0C}" type="presOf" srcId="{C7F0DDE4-5316-4E92-9FF8-D41D2EDDBA67}" destId="{1911D9D4-1148-4D0C-AAF5-646A8A05992E}" srcOrd="0" destOrd="0" presId="urn:microsoft.com/office/officeart/2005/8/layout/list1"/>
    <dgm:cxn modelId="{3BEFB953-4FF3-4FCF-A645-E618375F3514}" srcId="{C822A162-3991-49A6-84A0-3C4BB7F3EAC5}" destId="{3BFC1663-52B6-48A0-A3A3-19BED290849C}" srcOrd="0" destOrd="0" parTransId="{7D37DB7A-D614-4EA2-A651-21B36DD09234}" sibTransId="{E7587AA2-B9D0-4B83-99AF-22ADAE887589}"/>
    <dgm:cxn modelId="{F51ADEF9-E1E0-448D-97E9-07BB48C93864}" type="presOf" srcId="{3BFC1663-52B6-48A0-A3A3-19BED290849C}" destId="{F5F5A0E9-B464-4F87-A32E-8E0CFE581D1F}" srcOrd="1" destOrd="0" presId="urn:microsoft.com/office/officeart/2005/8/layout/list1"/>
    <dgm:cxn modelId="{978B1A3A-6854-40B8-BC04-124B4A729A7C}" type="presOf" srcId="{C822A162-3991-49A6-84A0-3C4BB7F3EAC5}" destId="{D67F9D29-5E69-42C5-9E36-166D3AD9604F}" srcOrd="0" destOrd="0" presId="urn:microsoft.com/office/officeart/2005/8/layout/list1"/>
    <dgm:cxn modelId="{357B07DA-A8CB-49EC-AF73-F44CBC28763F}" srcId="{C822A162-3991-49A6-84A0-3C4BB7F3EAC5}" destId="{C7F0DDE4-5316-4E92-9FF8-D41D2EDDBA67}" srcOrd="1" destOrd="0" parTransId="{C5F5DAB1-E21D-48F1-A243-029874069B0A}" sibTransId="{DC507B9D-60AB-40EA-9986-E0FBE16199BB}"/>
    <dgm:cxn modelId="{55E40B1F-5C43-4105-A8B6-036764AEE953}" srcId="{3BFC1663-52B6-48A0-A3A3-19BED290849C}" destId="{FC75CEA6-B839-4279-AD4F-CFE2B81E2230}" srcOrd="1" destOrd="0" parTransId="{ED557A43-F1F9-44D9-90E2-8102D3A2CF26}" sibTransId="{3CEF10E6-B95F-45E0-8FAE-1723654E0482}"/>
    <dgm:cxn modelId="{F63E8D0A-878C-4C1E-8E46-87F417A2EB32}" srcId="{3BFC1663-52B6-48A0-A3A3-19BED290849C}" destId="{4EBAE73B-1D71-4E67-BA47-5F4A3E8027EE}" srcOrd="2" destOrd="0" parTransId="{6AC8EA8B-E5C7-4CD0-A3F3-9F48731096D2}" sibTransId="{37BACAF7-AC6F-4888-A3C4-4F236A914031}"/>
    <dgm:cxn modelId="{8581201A-9296-4B11-AE26-FA9A9B22E278}" type="presOf" srcId="{4EBAE73B-1D71-4E67-BA47-5F4A3E8027EE}" destId="{B02E374E-9973-48CD-8E44-B998C6646EEC}" srcOrd="0" destOrd="2" presId="urn:microsoft.com/office/officeart/2005/8/layout/list1"/>
    <dgm:cxn modelId="{D451A37B-0BF3-485E-ACEC-77B0AB098A76}" type="presParOf" srcId="{D67F9D29-5E69-42C5-9E36-166D3AD9604F}" destId="{2E81373E-585D-413F-8CED-66149A9D9352}" srcOrd="0" destOrd="0" presId="urn:microsoft.com/office/officeart/2005/8/layout/list1"/>
    <dgm:cxn modelId="{62C106A6-931F-4FD5-9E9C-276A1DA21DD5}" type="presParOf" srcId="{2E81373E-585D-413F-8CED-66149A9D9352}" destId="{D980F2A6-2358-4558-9677-493CC9FF1F88}" srcOrd="0" destOrd="0" presId="urn:microsoft.com/office/officeart/2005/8/layout/list1"/>
    <dgm:cxn modelId="{8A7D4C45-381A-4AE1-9B89-BDCD40A8C882}" type="presParOf" srcId="{2E81373E-585D-413F-8CED-66149A9D9352}" destId="{F5F5A0E9-B464-4F87-A32E-8E0CFE581D1F}" srcOrd="1" destOrd="0" presId="urn:microsoft.com/office/officeart/2005/8/layout/list1"/>
    <dgm:cxn modelId="{F4025C65-2C7B-414B-93AB-BDFDE0F8B72D}" type="presParOf" srcId="{D67F9D29-5E69-42C5-9E36-166D3AD9604F}" destId="{D2F6D4B9-DC04-44D3-91B8-07F9DBD0D12C}" srcOrd="1" destOrd="0" presId="urn:microsoft.com/office/officeart/2005/8/layout/list1"/>
    <dgm:cxn modelId="{B9C02876-02B3-4663-8915-1D0970B3E816}" type="presParOf" srcId="{D67F9D29-5E69-42C5-9E36-166D3AD9604F}" destId="{B02E374E-9973-48CD-8E44-B998C6646EEC}" srcOrd="2" destOrd="0" presId="urn:microsoft.com/office/officeart/2005/8/layout/list1"/>
    <dgm:cxn modelId="{93AF0F30-0B13-471A-BCFC-1090B9D5D1FE}" type="presParOf" srcId="{D67F9D29-5E69-42C5-9E36-166D3AD9604F}" destId="{55374AB6-5789-4975-9268-DDE51CDED48F}" srcOrd="3" destOrd="0" presId="urn:microsoft.com/office/officeart/2005/8/layout/list1"/>
    <dgm:cxn modelId="{8F4F54EA-076A-4DE7-8446-483DBEDC04AB}" type="presParOf" srcId="{D67F9D29-5E69-42C5-9E36-166D3AD9604F}" destId="{F0A5756C-7451-43F6-BB41-1B849CAB3FDE}" srcOrd="4" destOrd="0" presId="urn:microsoft.com/office/officeart/2005/8/layout/list1"/>
    <dgm:cxn modelId="{E8C56C69-658F-4C6F-97DE-C9B17CCADA5F}" type="presParOf" srcId="{F0A5756C-7451-43F6-BB41-1B849CAB3FDE}" destId="{1911D9D4-1148-4D0C-AAF5-646A8A05992E}" srcOrd="0" destOrd="0" presId="urn:microsoft.com/office/officeart/2005/8/layout/list1"/>
    <dgm:cxn modelId="{0A29E80E-0EEF-49F7-9523-C11881384CEE}" type="presParOf" srcId="{F0A5756C-7451-43F6-BB41-1B849CAB3FDE}" destId="{9599063E-4439-4CD8-ADC4-777AAED8498A}" srcOrd="1" destOrd="0" presId="urn:microsoft.com/office/officeart/2005/8/layout/list1"/>
    <dgm:cxn modelId="{C3DB0CC9-B320-4C60-8D56-5A3FAAF13976}" type="presParOf" srcId="{D67F9D29-5E69-42C5-9E36-166D3AD9604F}" destId="{EB31E102-C7C7-42FF-9595-0913906AB914}" srcOrd="5" destOrd="0" presId="urn:microsoft.com/office/officeart/2005/8/layout/list1"/>
    <dgm:cxn modelId="{A9822C75-E042-4771-A75C-874548A01F82}" type="presParOf" srcId="{D67F9D29-5E69-42C5-9E36-166D3AD9604F}" destId="{7C0CA048-29C5-448C-8312-9947AA3948DF}"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DE62166-0EBD-441A-BEAD-175E9F5C77D2}" type="doc">
      <dgm:prSet loTypeId="urn:microsoft.com/office/officeart/2005/8/layout/hChevron3" loCatId="process" qsTypeId="urn:microsoft.com/office/officeart/2005/8/quickstyle/simple1" qsCatId="simple" csTypeId="urn:microsoft.com/office/officeart/2005/8/colors/accent1_2" csCatId="accent1" phldr="1"/>
      <dgm:spPr/>
    </dgm:pt>
    <dgm:pt modelId="{3B3B6499-C332-440A-8437-A210164286E9}">
      <dgm:prSet phldrT="[Text]"/>
      <dgm:spPr/>
      <dgm:t>
        <a:bodyPr/>
        <a:lstStyle/>
        <a:p>
          <a:r>
            <a:rPr lang="en-US" dirty="0" smtClean="0"/>
            <a:t>Input</a:t>
          </a:r>
          <a:endParaRPr lang="en-US" dirty="0"/>
        </a:p>
      </dgm:t>
    </dgm:pt>
    <dgm:pt modelId="{97B3B9C3-B0EA-4C70-A3D0-9282A85CC6F3}" type="parTrans" cxnId="{C160BC40-2A29-4C48-988F-313586C525FA}">
      <dgm:prSet/>
      <dgm:spPr/>
      <dgm:t>
        <a:bodyPr/>
        <a:lstStyle/>
        <a:p>
          <a:endParaRPr lang="en-US"/>
        </a:p>
      </dgm:t>
    </dgm:pt>
    <dgm:pt modelId="{0F8F364D-6969-44CE-9D09-E125271E4CA3}" type="sibTrans" cxnId="{C160BC40-2A29-4C48-988F-313586C525FA}">
      <dgm:prSet/>
      <dgm:spPr/>
      <dgm:t>
        <a:bodyPr/>
        <a:lstStyle/>
        <a:p>
          <a:endParaRPr lang="en-US"/>
        </a:p>
      </dgm:t>
    </dgm:pt>
    <dgm:pt modelId="{ACCC6969-F206-4157-AC28-E8FF6505ADCF}">
      <dgm:prSet phldrT="[Text]"/>
      <dgm:spPr/>
      <dgm:t>
        <a:bodyPr/>
        <a:lstStyle/>
        <a:p>
          <a:r>
            <a:rPr lang="en-US" dirty="0" smtClean="0"/>
            <a:t>Post-Harvest Handling</a:t>
          </a:r>
          <a:endParaRPr lang="en-US" dirty="0"/>
        </a:p>
      </dgm:t>
    </dgm:pt>
    <dgm:pt modelId="{47495DDF-0CCF-487B-8842-7DBC587BF576}" type="parTrans" cxnId="{4913C294-BDC1-4AB1-B09C-C527304E6DAF}">
      <dgm:prSet/>
      <dgm:spPr/>
      <dgm:t>
        <a:bodyPr/>
        <a:lstStyle/>
        <a:p>
          <a:endParaRPr lang="en-US"/>
        </a:p>
      </dgm:t>
    </dgm:pt>
    <dgm:pt modelId="{0FD7EC30-781F-49AD-96B8-9C5EFA5331D0}" type="sibTrans" cxnId="{4913C294-BDC1-4AB1-B09C-C527304E6DAF}">
      <dgm:prSet/>
      <dgm:spPr/>
      <dgm:t>
        <a:bodyPr/>
        <a:lstStyle/>
        <a:p>
          <a:endParaRPr lang="en-US"/>
        </a:p>
      </dgm:t>
    </dgm:pt>
    <dgm:pt modelId="{C251CFD5-F9F7-4244-BE0F-00C68FA9E804}">
      <dgm:prSet/>
      <dgm:spPr/>
      <dgm:t>
        <a:bodyPr/>
        <a:lstStyle/>
        <a:p>
          <a:r>
            <a:rPr lang="en-US" dirty="0" smtClean="0"/>
            <a:t>Production</a:t>
          </a:r>
          <a:endParaRPr lang="en-US" dirty="0"/>
        </a:p>
      </dgm:t>
    </dgm:pt>
    <dgm:pt modelId="{AAB40F03-2F13-4BA1-AFF5-E99C38D1C1A4}" type="parTrans" cxnId="{438F0D9E-D8E4-4BFE-93A1-C0E47617DFB0}">
      <dgm:prSet/>
      <dgm:spPr/>
      <dgm:t>
        <a:bodyPr/>
        <a:lstStyle/>
        <a:p>
          <a:endParaRPr lang="en-US"/>
        </a:p>
      </dgm:t>
    </dgm:pt>
    <dgm:pt modelId="{B5A2424B-EBAE-4D1A-A498-78BEE5B71D1B}" type="sibTrans" cxnId="{438F0D9E-D8E4-4BFE-93A1-C0E47617DFB0}">
      <dgm:prSet/>
      <dgm:spPr/>
      <dgm:t>
        <a:bodyPr/>
        <a:lstStyle/>
        <a:p>
          <a:endParaRPr lang="en-US"/>
        </a:p>
      </dgm:t>
    </dgm:pt>
    <dgm:pt modelId="{D1283A69-7D65-483C-8B2C-D9E35836913D}">
      <dgm:prSet/>
      <dgm:spPr/>
      <dgm:t>
        <a:bodyPr/>
        <a:lstStyle/>
        <a:p>
          <a:r>
            <a:rPr lang="en-US" dirty="0" smtClean="0"/>
            <a:t>Harvest</a:t>
          </a:r>
          <a:endParaRPr lang="en-US" dirty="0"/>
        </a:p>
      </dgm:t>
    </dgm:pt>
    <dgm:pt modelId="{DFF7C24F-6591-4984-8BEA-60FBBA820738}" type="parTrans" cxnId="{E328266C-637A-4941-B3D5-B0E3EF7AF49F}">
      <dgm:prSet/>
      <dgm:spPr/>
      <dgm:t>
        <a:bodyPr/>
        <a:lstStyle/>
        <a:p>
          <a:endParaRPr lang="en-US"/>
        </a:p>
      </dgm:t>
    </dgm:pt>
    <dgm:pt modelId="{74C9A191-D043-436D-8CE4-931DF44D3595}" type="sibTrans" cxnId="{E328266C-637A-4941-B3D5-B0E3EF7AF49F}">
      <dgm:prSet/>
      <dgm:spPr/>
      <dgm:t>
        <a:bodyPr/>
        <a:lstStyle/>
        <a:p>
          <a:endParaRPr lang="en-US"/>
        </a:p>
      </dgm:t>
    </dgm:pt>
    <dgm:pt modelId="{AACEA40E-C033-44DB-B40A-63580773ECDA}" type="pres">
      <dgm:prSet presAssocID="{DDE62166-0EBD-441A-BEAD-175E9F5C77D2}" presName="Name0" presStyleCnt="0">
        <dgm:presLayoutVars>
          <dgm:dir/>
          <dgm:resizeHandles val="exact"/>
        </dgm:presLayoutVars>
      </dgm:prSet>
      <dgm:spPr/>
    </dgm:pt>
    <dgm:pt modelId="{175016C0-97F4-4312-BE80-C5FCB080ED0B}" type="pres">
      <dgm:prSet presAssocID="{3B3B6499-C332-440A-8437-A210164286E9}" presName="parTxOnly" presStyleLbl="node1" presStyleIdx="0" presStyleCnt="4" custScaleX="70861" custScaleY="76620">
        <dgm:presLayoutVars>
          <dgm:bulletEnabled val="1"/>
        </dgm:presLayoutVars>
      </dgm:prSet>
      <dgm:spPr/>
      <dgm:t>
        <a:bodyPr/>
        <a:lstStyle/>
        <a:p>
          <a:endParaRPr lang="en-US"/>
        </a:p>
      </dgm:t>
    </dgm:pt>
    <dgm:pt modelId="{A7E814E0-34B7-4B91-B2AE-C9420C6D341C}" type="pres">
      <dgm:prSet presAssocID="{0F8F364D-6969-44CE-9D09-E125271E4CA3}" presName="parSpace" presStyleCnt="0"/>
      <dgm:spPr/>
    </dgm:pt>
    <dgm:pt modelId="{E7268658-A88D-44BA-9ECA-F30BF1ABF2DC}" type="pres">
      <dgm:prSet presAssocID="{C251CFD5-F9F7-4244-BE0F-00C68FA9E804}" presName="parTxOnly" presStyleLbl="node1" presStyleIdx="1" presStyleCnt="4" custScaleX="78338" custScaleY="76620">
        <dgm:presLayoutVars>
          <dgm:bulletEnabled val="1"/>
        </dgm:presLayoutVars>
      </dgm:prSet>
      <dgm:spPr/>
      <dgm:t>
        <a:bodyPr/>
        <a:lstStyle/>
        <a:p>
          <a:endParaRPr lang="en-US"/>
        </a:p>
      </dgm:t>
    </dgm:pt>
    <dgm:pt modelId="{B8A7BF7D-F94F-4B43-8DD7-FE391717613E}" type="pres">
      <dgm:prSet presAssocID="{B5A2424B-EBAE-4D1A-A498-78BEE5B71D1B}" presName="parSpace" presStyleCnt="0"/>
      <dgm:spPr/>
    </dgm:pt>
    <dgm:pt modelId="{D8066D86-0DD7-4C24-A396-43A1A063BC66}" type="pres">
      <dgm:prSet presAssocID="{D1283A69-7D65-483C-8B2C-D9E35836913D}" presName="parTxOnly" presStyleLbl="node1" presStyleIdx="2" presStyleCnt="4" custScaleX="82953" custScaleY="76620">
        <dgm:presLayoutVars>
          <dgm:bulletEnabled val="1"/>
        </dgm:presLayoutVars>
      </dgm:prSet>
      <dgm:spPr/>
      <dgm:t>
        <a:bodyPr/>
        <a:lstStyle/>
        <a:p>
          <a:endParaRPr lang="en-US"/>
        </a:p>
      </dgm:t>
    </dgm:pt>
    <dgm:pt modelId="{8FB4E42C-D9D3-4C5D-9188-B3B2C2DE8C69}" type="pres">
      <dgm:prSet presAssocID="{74C9A191-D043-436D-8CE4-931DF44D3595}" presName="parSpace" presStyleCnt="0"/>
      <dgm:spPr/>
    </dgm:pt>
    <dgm:pt modelId="{C10C51FB-B364-4AA3-B25D-411CB5084AA5}" type="pres">
      <dgm:prSet presAssocID="{ACCC6969-F206-4157-AC28-E8FF6505ADCF}" presName="parTxOnly" presStyleLbl="node1" presStyleIdx="3" presStyleCnt="4" custScaleX="85242" custScaleY="76620">
        <dgm:presLayoutVars>
          <dgm:bulletEnabled val="1"/>
        </dgm:presLayoutVars>
      </dgm:prSet>
      <dgm:spPr/>
      <dgm:t>
        <a:bodyPr/>
        <a:lstStyle/>
        <a:p>
          <a:endParaRPr lang="en-US"/>
        </a:p>
      </dgm:t>
    </dgm:pt>
  </dgm:ptLst>
  <dgm:cxnLst>
    <dgm:cxn modelId="{E328266C-637A-4941-B3D5-B0E3EF7AF49F}" srcId="{DDE62166-0EBD-441A-BEAD-175E9F5C77D2}" destId="{D1283A69-7D65-483C-8B2C-D9E35836913D}" srcOrd="2" destOrd="0" parTransId="{DFF7C24F-6591-4984-8BEA-60FBBA820738}" sibTransId="{74C9A191-D043-436D-8CE4-931DF44D3595}"/>
    <dgm:cxn modelId="{D2C8DF10-6AF2-4F76-934F-9AA3C2BF20B7}" type="presOf" srcId="{3B3B6499-C332-440A-8437-A210164286E9}" destId="{175016C0-97F4-4312-BE80-C5FCB080ED0B}" srcOrd="0" destOrd="0" presId="urn:microsoft.com/office/officeart/2005/8/layout/hChevron3"/>
    <dgm:cxn modelId="{4913C294-BDC1-4AB1-B09C-C527304E6DAF}" srcId="{DDE62166-0EBD-441A-BEAD-175E9F5C77D2}" destId="{ACCC6969-F206-4157-AC28-E8FF6505ADCF}" srcOrd="3" destOrd="0" parTransId="{47495DDF-0CCF-487B-8842-7DBC587BF576}" sibTransId="{0FD7EC30-781F-49AD-96B8-9C5EFA5331D0}"/>
    <dgm:cxn modelId="{17416EF9-6773-48A6-BE2E-772D73806109}" type="presOf" srcId="{DDE62166-0EBD-441A-BEAD-175E9F5C77D2}" destId="{AACEA40E-C033-44DB-B40A-63580773ECDA}" srcOrd="0" destOrd="0" presId="urn:microsoft.com/office/officeart/2005/8/layout/hChevron3"/>
    <dgm:cxn modelId="{50C7B3FD-AE58-4ED9-94C5-755C228CD3DB}" type="presOf" srcId="{C251CFD5-F9F7-4244-BE0F-00C68FA9E804}" destId="{E7268658-A88D-44BA-9ECA-F30BF1ABF2DC}" srcOrd="0" destOrd="0" presId="urn:microsoft.com/office/officeart/2005/8/layout/hChevron3"/>
    <dgm:cxn modelId="{C160BC40-2A29-4C48-988F-313586C525FA}" srcId="{DDE62166-0EBD-441A-BEAD-175E9F5C77D2}" destId="{3B3B6499-C332-440A-8437-A210164286E9}" srcOrd="0" destOrd="0" parTransId="{97B3B9C3-B0EA-4C70-A3D0-9282A85CC6F3}" sibTransId="{0F8F364D-6969-44CE-9D09-E125271E4CA3}"/>
    <dgm:cxn modelId="{438F0D9E-D8E4-4BFE-93A1-C0E47617DFB0}" srcId="{DDE62166-0EBD-441A-BEAD-175E9F5C77D2}" destId="{C251CFD5-F9F7-4244-BE0F-00C68FA9E804}" srcOrd="1" destOrd="0" parTransId="{AAB40F03-2F13-4BA1-AFF5-E99C38D1C1A4}" sibTransId="{B5A2424B-EBAE-4D1A-A498-78BEE5B71D1B}"/>
    <dgm:cxn modelId="{1F76E146-AA02-4DFE-9122-F0CCA8F2DA02}" type="presOf" srcId="{D1283A69-7D65-483C-8B2C-D9E35836913D}" destId="{D8066D86-0DD7-4C24-A396-43A1A063BC66}" srcOrd="0" destOrd="0" presId="urn:microsoft.com/office/officeart/2005/8/layout/hChevron3"/>
    <dgm:cxn modelId="{62C282F2-C21C-4078-965F-C2B972053BCD}" type="presOf" srcId="{ACCC6969-F206-4157-AC28-E8FF6505ADCF}" destId="{C10C51FB-B364-4AA3-B25D-411CB5084AA5}" srcOrd="0" destOrd="0" presId="urn:microsoft.com/office/officeart/2005/8/layout/hChevron3"/>
    <dgm:cxn modelId="{971A3F9A-C1BB-43B4-AE56-BD4606F3CD11}" type="presParOf" srcId="{AACEA40E-C033-44DB-B40A-63580773ECDA}" destId="{175016C0-97F4-4312-BE80-C5FCB080ED0B}" srcOrd="0" destOrd="0" presId="urn:microsoft.com/office/officeart/2005/8/layout/hChevron3"/>
    <dgm:cxn modelId="{766B902C-BE62-46D8-8F3E-DB84382CE4CF}" type="presParOf" srcId="{AACEA40E-C033-44DB-B40A-63580773ECDA}" destId="{A7E814E0-34B7-4B91-B2AE-C9420C6D341C}" srcOrd="1" destOrd="0" presId="urn:microsoft.com/office/officeart/2005/8/layout/hChevron3"/>
    <dgm:cxn modelId="{83FC24F4-65F8-4E9F-A223-2A5825F94740}" type="presParOf" srcId="{AACEA40E-C033-44DB-B40A-63580773ECDA}" destId="{E7268658-A88D-44BA-9ECA-F30BF1ABF2DC}" srcOrd="2" destOrd="0" presId="urn:microsoft.com/office/officeart/2005/8/layout/hChevron3"/>
    <dgm:cxn modelId="{BD072731-044A-4803-B793-93D554AA2EF4}" type="presParOf" srcId="{AACEA40E-C033-44DB-B40A-63580773ECDA}" destId="{B8A7BF7D-F94F-4B43-8DD7-FE391717613E}" srcOrd="3" destOrd="0" presId="urn:microsoft.com/office/officeart/2005/8/layout/hChevron3"/>
    <dgm:cxn modelId="{B25D0FCE-33E3-4672-85C2-C09A555B171A}" type="presParOf" srcId="{AACEA40E-C033-44DB-B40A-63580773ECDA}" destId="{D8066D86-0DD7-4C24-A396-43A1A063BC66}" srcOrd="4" destOrd="0" presId="urn:microsoft.com/office/officeart/2005/8/layout/hChevron3"/>
    <dgm:cxn modelId="{19F61573-C7BE-4C36-BD1D-7E8108527490}" type="presParOf" srcId="{AACEA40E-C033-44DB-B40A-63580773ECDA}" destId="{8FB4E42C-D9D3-4C5D-9188-B3B2C2DE8C69}" srcOrd="5" destOrd="0" presId="urn:microsoft.com/office/officeart/2005/8/layout/hChevron3"/>
    <dgm:cxn modelId="{028E6DC7-602A-4B02-BFEF-8D8C42485BE0}" type="presParOf" srcId="{AACEA40E-C033-44DB-B40A-63580773ECDA}" destId="{C10C51FB-B364-4AA3-B25D-411CB5084AA5}" srcOrd="6"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2F2E00C-5F7D-4F3B-9F71-D5B4AAC85F7F}"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ACB18EC1-D66E-4CA8-B295-4257330FEA81}">
      <dgm:prSet phldrT="[Text]" custT="1"/>
      <dgm:spPr/>
      <dgm:t>
        <a:bodyPr anchor="t" anchorCtr="0"/>
        <a:lstStyle/>
        <a:p>
          <a:r>
            <a:rPr lang="en-US" sz="1700" dirty="0" smtClean="0"/>
            <a:t>Agrochemical Suppliers</a:t>
          </a:r>
        </a:p>
        <a:p>
          <a:r>
            <a:rPr lang="en-US" sz="1700" dirty="0" smtClean="0"/>
            <a:t>Seed Suppliers</a:t>
          </a:r>
        </a:p>
        <a:p>
          <a:r>
            <a:rPr lang="en-US" sz="1700" dirty="0" smtClean="0"/>
            <a:t>Research and Development Institutions</a:t>
          </a:r>
        </a:p>
      </dgm:t>
    </dgm:pt>
    <dgm:pt modelId="{E0C413FF-1958-4ABD-8F09-0CDE93A0FE3F}" type="parTrans" cxnId="{6F6B3C06-8F96-4117-91C0-83D008588128}">
      <dgm:prSet/>
      <dgm:spPr/>
      <dgm:t>
        <a:bodyPr/>
        <a:lstStyle/>
        <a:p>
          <a:endParaRPr lang="en-US"/>
        </a:p>
      </dgm:t>
    </dgm:pt>
    <dgm:pt modelId="{FBB03D7F-9B78-48D9-B0D1-D8FBBF540B14}" type="sibTrans" cxnId="{6F6B3C06-8F96-4117-91C0-83D008588128}">
      <dgm:prSet/>
      <dgm:spPr/>
      <dgm:t>
        <a:bodyPr/>
        <a:lstStyle/>
        <a:p>
          <a:endParaRPr lang="en-US"/>
        </a:p>
      </dgm:t>
    </dgm:pt>
    <dgm:pt modelId="{8DCCEE01-0A6A-4CDD-A108-0F1D55291560}">
      <dgm:prSet phldrT="[Text]" custT="1"/>
      <dgm:spPr/>
      <dgm:t>
        <a:bodyPr anchor="t" anchorCtr="0"/>
        <a:lstStyle/>
        <a:p>
          <a:r>
            <a:rPr lang="en-US" sz="1800" dirty="0" smtClean="0">
              <a:effectLst/>
              <a:latin typeface="+mn-lt"/>
              <a:ea typeface="Calibri" panose="020F0502020204030204" pitchFamily="34" charset="0"/>
              <a:cs typeface="Times New Roman" panose="02020603050405020304" pitchFamily="18" charset="0"/>
            </a:rPr>
            <a:t>Farmers</a:t>
          </a:r>
        </a:p>
        <a:p>
          <a:r>
            <a:rPr lang="en-US" sz="1800" dirty="0" smtClean="0">
              <a:effectLst/>
              <a:latin typeface="+mn-lt"/>
              <a:ea typeface="Calibri" panose="020F0502020204030204" pitchFamily="34" charset="0"/>
              <a:cs typeface="Times New Roman" panose="02020603050405020304" pitchFamily="18" charset="0"/>
            </a:rPr>
            <a:t>Farmer Associations</a:t>
          </a:r>
        </a:p>
        <a:p>
          <a:r>
            <a:rPr lang="en-US" sz="1800" dirty="0" smtClean="0">
              <a:effectLst/>
              <a:latin typeface="+mn-lt"/>
              <a:ea typeface="Calibri" panose="020F0502020204030204" pitchFamily="34" charset="0"/>
              <a:cs typeface="Times New Roman" panose="02020603050405020304" pitchFamily="18" charset="0"/>
            </a:rPr>
            <a:t>Commercial Farms</a:t>
          </a:r>
        </a:p>
        <a:p>
          <a:r>
            <a:rPr lang="en-US" sz="1800" dirty="0" smtClean="0">
              <a:effectLst/>
              <a:latin typeface="+mn-lt"/>
              <a:cs typeface="Times New Roman" panose="02020603050405020304" pitchFamily="18" charset="0"/>
            </a:rPr>
            <a:t>Machinery Suppliers</a:t>
          </a:r>
        </a:p>
      </dgm:t>
    </dgm:pt>
    <dgm:pt modelId="{F693F39D-34D4-428B-BF39-D5C45209B4D4}" type="parTrans" cxnId="{5FDC838C-04A7-48C8-A768-FE38797074B9}">
      <dgm:prSet/>
      <dgm:spPr/>
      <dgm:t>
        <a:bodyPr/>
        <a:lstStyle/>
        <a:p>
          <a:endParaRPr lang="en-US"/>
        </a:p>
      </dgm:t>
    </dgm:pt>
    <dgm:pt modelId="{A1A2CB55-0861-4EBD-8595-385A64FCB8FC}" type="sibTrans" cxnId="{5FDC838C-04A7-48C8-A768-FE38797074B9}">
      <dgm:prSet/>
      <dgm:spPr/>
      <dgm:t>
        <a:bodyPr/>
        <a:lstStyle/>
        <a:p>
          <a:endParaRPr lang="en-US"/>
        </a:p>
      </dgm:t>
    </dgm:pt>
    <dgm:pt modelId="{87EFFFB7-828B-425E-AD32-7A9CADD0039E}">
      <dgm:prSet custT="1"/>
      <dgm:spPr/>
      <dgm:t>
        <a:bodyPr anchor="t" anchorCtr="0"/>
        <a:lstStyle/>
        <a:p>
          <a:r>
            <a:rPr lang="en-US" sz="1800" dirty="0" smtClean="0">
              <a:effectLst/>
              <a:latin typeface="+mn-lt"/>
              <a:ea typeface="Calibri" panose="020F0502020204030204" pitchFamily="34" charset="0"/>
              <a:cs typeface="Times New Roman" panose="02020603050405020304" pitchFamily="18" charset="0"/>
            </a:rPr>
            <a:t>Farmers</a:t>
          </a:r>
        </a:p>
        <a:p>
          <a:r>
            <a:rPr lang="en-US" sz="1800" dirty="0" smtClean="0">
              <a:effectLst/>
              <a:latin typeface="+mn-lt"/>
              <a:ea typeface="Calibri" panose="020F0502020204030204" pitchFamily="34" charset="0"/>
              <a:cs typeface="Times New Roman" panose="02020603050405020304" pitchFamily="18" charset="0"/>
            </a:rPr>
            <a:t>Farmer Associations</a:t>
          </a:r>
        </a:p>
        <a:p>
          <a:r>
            <a:rPr lang="en-US" sz="1800" dirty="0" smtClean="0">
              <a:effectLst/>
              <a:latin typeface="+mn-lt"/>
              <a:ea typeface="Calibri" panose="020F0502020204030204" pitchFamily="34" charset="0"/>
              <a:cs typeface="Times New Roman" panose="02020603050405020304" pitchFamily="18" charset="0"/>
            </a:rPr>
            <a:t>Commercial Farms</a:t>
          </a:r>
        </a:p>
        <a:p>
          <a:r>
            <a:rPr lang="en-US" sz="1800" dirty="0" smtClean="0">
              <a:effectLst/>
              <a:latin typeface="+mn-lt"/>
              <a:ea typeface="Calibri" panose="020F0502020204030204" pitchFamily="34" charset="0"/>
              <a:cs typeface="Times New Roman" panose="02020603050405020304" pitchFamily="18" charset="0"/>
            </a:rPr>
            <a:t>Machinery Suppliers</a:t>
          </a:r>
        </a:p>
        <a:p>
          <a:endParaRPr lang="en-US" sz="1800" dirty="0">
            <a:latin typeface="+mn-lt"/>
          </a:endParaRPr>
        </a:p>
      </dgm:t>
    </dgm:pt>
    <dgm:pt modelId="{EBB09E66-72D5-4BED-9E68-A6375584365F}" type="parTrans" cxnId="{8E7339F7-7F93-4171-9251-4DB413203222}">
      <dgm:prSet/>
      <dgm:spPr/>
      <dgm:t>
        <a:bodyPr/>
        <a:lstStyle/>
        <a:p>
          <a:endParaRPr lang="en-US"/>
        </a:p>
      </dgm:t>
    </dgm:pt>
    <dgm:pt modelId="{7A22CBBF-2102-4B2E-AB92-917639D9A9DA}" type="sibTrans" cxnId="{8E7339F7-7F93-4171-9251-4DB413203222}">
      <dgm:prSet/>
      <dgm:spPr/>
      <dgm:t>
        <a:bodyPr/>
        <a:lstStyle/>
        <a:p>
          <a:endParaRPr lang="en-US"/>
        </a:p>
      </dgm:t>
    </dgm:pt>
    <dgm:pt modelId="{4E729F63-8BED-4520-BF99-7B2FA187A3F5}">
      <dgm:prSet/>
      <dgm:spPr/>
      <dgm:t>
        <a:bodyPr anchor="t" anchorCtr="0"/>
        <a:lstStyle/>
        <a:p>
          <a:r>
            <a:rPr lang="en-US" dirty="0" smtClean="0">
              <a:effectLst/>
              <a:latin typeface="+mn-lt"/>
              <a:ea typeface="Calibri" panose="020F0502020204030204" pitchFamily="34" charset="0"/>
              <a:cs typeface="Times New Roman" panose="02020603050405020304" pitchFamily="18" charset="0"/>
            </a:rPr>
            <a:t>Farmers</a:t>
          </a:r>
        </a:p>
        <a:p>
          <a:r>
            <a:rPr lang="en-US" dirty="0" smtClean="0">
              <a:effectLst/>
              <a:latin typeface="+mn-lt"/>
              <a:ea typeface="Calibri" panose="020F0502020204030204" pitchFamily="34" charset="0"/>
              <a:cs typeface="Times New Roman" panose="02020603050405020304" pitchFamily="18" charset="0"/>
            </a:rPr>
            <a:t>Farmer Association</a:t>
          </a:r>
        </a:p>
        <a:p>
          <a:r>
            <a:rPr lang="en-US" dirty="0" smtClean="0">
              <a:effectLst/>
              <a:latin typeface="+mn-lt"/>
              <a:ea typeface="Calibri" panose="020F0502020204030204" pitchFamily="34" charset="0"/>
              <a:cs typeface="Times New Roman" panose="02020603050405020304" pitchFamily="18" charset="0"/>
            </a:rPr>
            <a:t>Commercial Farms</a:t>
          </a:r>
        </a:p>
        <a:p>
          <a:r>
            <a:rPr lang="en-US" dirty="0" smtClean="0">
              <a:effectLst/>
              <a:latin typeface="+mn-lt"/>
              <a:ea typeface="Calibri" panose="020F0502020204030204" pitchFamily="34" charset="0"/>
              <a:cs typeface="Times New Roman" panose="02020603050405020304" pitchFamily="18" charset="0"/>
            </a:rPr>
            <a:t>Machinery </a:t>
          </a:r>
          <a:r>
            <a:rPr lang="en-US" dirty="0" smtClean="0">
              <a:effectLst/>
              <a:latin typeface="+mn-lt"/>
              <a:ea typeface="Calibri" panose="020F0502020204030204" pitchFamily="34" charset="0"/>
              <a:cs typeface="Times New Roman" panose="02020603050405020304" pitchFamily="18" charset="0"/>
            </a:rPr>
            <a:t>Suppliers</a:t>
          </a:r>
          <a:endParaRPr lang="en-US" dirty="0" smtClean="0">
            <a:effectLst/>
            <a:latin typeface="+mn-lt"/>
            <a:ea typeface="Calibri" panose="020F0502020204030204" pitchFamily="34" charset="0"/>
            <a:cs typeface="Times New Roman" panose="02020603050405020304" pitchFamily="18" charset="0"/>
          </a:endParaRPr>
        </a:p>
        <a:p>
          <a:endParaRPr lang="en-US" dirty="0">
            <a:latin typeface="+mn-lt"/>
          </a:endParaRPr>
        </a:p>
      </dgm:t>
    </dgm:pt>
    <dgm:pt modelId="{BB444A68-956F-4D49-B448-26E98124BB48}" type="sibTrans" cxnId="{613AD15D-B3BC-4595-9109-B265E35CFFFE}">
      <dgm:prSet/>
      <dgm:spPr/>
      <dgm:t>
        <a:bodyPr/>
        <a:lstStyle/>
        <a:p>
          <a:endParaRPr lang="en-US"/>
        </a:p>
      </dgm:t>
    </dgm:pt>
    <dgm:pt modelId="{B77BE80E-6CB8-4E40-991C-953E87B8D407}" type="parTrans" cxnId="{613AD15D-B3BC-4595-9109-B265E35CFFFE}">
      <dgm:prSet/>
      <dgm:spPr/>
      <dgm:t>
        <a:bodyPr/>
        <a:lstStyle/>
        <a:p>
          <a:endParaRPr lang="en-US"/>
        </a:p>
      </dgm:t>
    </dgm:pt>
    <dgm:pt modelId="{32181C95-2AE0-48DE-B563-BDDAF1C1599E}">
      <dgm:prSet custT="1"/>
      <dgm:spPr/>
      <dgm:t>
        <a:bodyPr anchor="t" anchorCtr="0"/>
        <a:lstStyle/>
        <a:p>
          <a:r>
            <a:rPr lang="en-US" sz="1800" dirty="0" smtClean="0">
              <a:effectLst/>
              <a:latin typeface="+mn-lt"/>
              <a:ea typeface="Calibri" panose="020F0502020204030204" pitchFamily="34" charset="0"/>
              <a:cs typeface="Times New Roman" panose="02020603050405020304" pitchFamily="18" charset="0"/>
            </a:rPr>
            <a:t>Agro-Processors</a:t>
          </a:r>
        </a:p>
        <a:p>
          <a:r>
            <a:rPr lang="en-US" sz="1800" dirty="0" smtClean="0">
              <a:effectLst/>
              <a:latin typeface="+mn-lt"/>
              <a:ea typeface="Calibri" panose="020F0502020204030204" pitchFamily="34" charset="0"/>
              <a:cs typeface="Times New Roman" panose="02020603050405020304" pitchFamily="18" charset="0"/>
            </a:rPr>
            <a:t>Food and Drug </a:t>
          </a:r>
          <a:r>
            <a:rPr lang="en-US" sz="1800" dirty="0" smtClean="0">
              <a:effectLst/>
              <a:latin typeface="+mn-lt"/>
              <a:ea typeface="Calibri" panose="020F0502020204030204" pitchFamily="34" charset="0"/>
              <a:cs typeface="Times New Roman" panose="02020603050405020304" pitchFamily="18" charset="0"/>
            </a:rPr>
            <a:t>Department</a:t>
          </a:r>
        </a:p>
        <a:p>
          <a:r>
            <a:rPr lang="en-US" sz="1800" dirty="0" smtClean="0">
              <a:effectLst/>
              <a:latin typeface="+mn-lt"/>
              <a:ea typeface="Calibri" panose="020F0502020204030204" pitchFamily="34" charset="0"/>
              <a:cs typeface="Times New Roman" panose="02020603050405020304" pitchFamily="18" charset="0"/>
            </a:rPr>
            <a:t> </a:t>
          </a:r>
          <a:endParaRPr lang="en-US" sz="1800" dirty="0" smtClean="0">
            <a:effectLst/>
            <a:latin typeface="+mn-lt"/>
            <a:ea typeface="Calibri" panose="020F0502020204030204" pitchFamily="34" charset="0"/>
            <a:cs typeface="Times New Roman" panose="02020603050405020304" pitchFamily="18" charset="0"/>
          </a:endParaRPr>
        </a:p>
      </dgm:t>
    </dgm:pt>
    <dgm:pt modelId="{1728141B-48C1-46AC-AD2B-C1D7B0BB2063}" type="parTrans" cxnId="{33A4A9F1-B061-4A05-B34C-8D3433D799A1}">
      <dgm:prSet/>
      <dgm:spPr/>
      <dgm:t>
        <a:bodyPr/>
        <a:lstStyle/>
        <a:p>
          <a:endParaRPr lang="en-US"/>
        </a:p>
      </dgm:t>
    </dgm:pt>
    <dgm:pt modelId="{85D19F0F-28A7-4D6D-A329-4111B844240B}" type="sibTrans" cxnId="{33A4A9F1-B061-4A05-B34C-8D3433D799A1}">
      <dgm:prSet/>
      <dgm:spPr/>
      <dgm:t>
        <a:bodyPr/>
        <a:lstStyle/>
        <a:p>
          <a:endParaRPr lang="en-US"/>
        </a:p>
      </dgm:t>
    </dgm:pt>
    <dgm:pt modelId="{83380E20-767E-452A-A71F-1D8C4D63626E}">
      <dgm:prSet custT="1"/>
      <dgm:spPr/>
      <dgm:t>
        <a:bodyPr anchor="t" anchorCtr="0"/>
        <a:lstStyle/>
        <a:p>
          <a:r>
            <a:rPr lang="en-US" sz="1800" dirty="0" smtClean="0">
              <a:effectLst/>
              <a:latin typeface="+mn-lt"/>
              <a:ea typeface="Calibri" panose="020F0502020204030204" pitchFamily="34" charset="0"/>
              <a:cs typeface="Times New Roman" panose="02020603050405020304" pitchFamily="18" charset="0"/>
            </a:rPr>
            <a:t>Customs and Narcotics Unit</a:t>
          </a:r>
        </a:p>
        <a:p>
          <a:r>
            <a:rPr lang="en-US" sz="1800" dirty="0" smtClean="0">
              <a:latin typeface="+mn-lt"/>
              <a:ea typeface="Calibri" panose="020F0502020204030204" pitchFamily="34" charset="0"/>
              <a:cs typeface="Times New Roman" panose="02020603050405020304" pitchFamily="18" charset="0"/>
            </a:rPr>
            <a:t>State</a:t>
          </a:r>
          <a:r>
            <a:rPr lang="en-US" sz="1800" dirty="0" smtClean="0">
              <a:effectLst/>
              <a:latin typeface="+mn-lt"/>
              <a:ea typeface="Calibri" panose="020F0502020204030204" pitchFamily="34" charset="0"/>
              <a:cs typeface="Times New Roman" panose="02020603050405020304" pitchFamily="18" charset="0"/>
            </a:rPr>
            <a:t> </a:t>
          </a:r>
          <a:br>
            <a:rPr lang="en-US" sz="1800" dirty="0" smtClean="0">
              <a:effectLst/>
              <a:latin typeface="+mn-lt"/>
              <a:ea typeface="Calibri" panose="020F0502020204030204" pitchFamily="34" charset="0"/>
              <a:cs typeface="Times New Roman" panose="02020603050405020304" pitchFamily="18" charset="0"/>
            </a:rPr>
          </a:br>
          <a:r>
            <a:rPr lang="en-US" sz="1800" dirty="0" smtClean="0">
              <a:effectLst/>
              <a:latin typeface="+mn-lt"/>
              <a:ea typeface="Calibri" panose="020F0502020204030204" pitchFamily="34" charset="0"/>
              <a:cs typeface="Times New Roman" panose="02020603050405020304" pitchFamily="18" charset="0"/>
            </a:rPr>
            <a:t>Packaging Facilities </a:t>
          </a:r>
        </a:p>
        <a:p>
          <a:r>
            <a:rPr lang="en-US" sz="1800" dirty="0" smtClean="0">
              <a:effectLst/>
              <a:latin typeface="+mn-lt"/>
              <a:ea typeface="Calibri" panose="020F0502020204030204" pitchFamily="34" charset="0"/>
              <a:cs typeface="Times New Roman" panose="02020603050405020304" pitchFamily="18" charset="0"/>
            </a:rPr>
            <a:t>Exporters</a:t>
          </a:r>
        </a:p>
        <a:p>
          <a:r>
            <a:rPr lang="en-US" sz="1800" dirty="0" smtClean="0">
              <a:effectLst/>
              <a:latin typeface="+mn-lt"/>
              <a:ea typeface="Calibri" panose="020F0502020204030204" pitchFamily="34" charset="0"/>
              <a:cs typeface="Times New Roman" panose="02020603050405020304" pitchFamily="18" charset="0"/>
            </a:rPr>
            <a:t>Agro-Processors</a:t>
          </a:r>
        </a:p>
      </dgm:t>
    </dgm:pt>
    <dgm:pt modelId="{F1DE6A9A-431A-4A39-8F4D-5F69F56DD26C}" type="parTrans" cxnId="{A23A0CB1-8B53-442F-9A6F-AAFD85382DCE}">
      <dgm:prSet/>
      <dgm:spPr/>
      <dgm:t>
        <a:bodyPr/>
        <a:lstStyle/>
        <a:p>
          <a:endParaRPr lang="en-US"/>
        </a:p>
      </dgm:t>
    </dgm:pt>
    <dgm:pt modelId="{422442CF-FE9C-4CA3-9F32-7961932E206A}" type="sibTrans" cxnId="{A23A0CB1-8B53-442F-9A6F-AAFD85382DCE}">
      <dgm:prSet/>
      <dgm:spPr/>
      <dgm:t>
        <a:bodyPr/>
        <a:lstStyle/>
        <a:p>
          <a:endParaRPr lang="en-US"/>
        </a:p>
      </dgm:t>
    </dgm:pt>
    <dgm:pt modelId="{CFFB72EF-83B7-4C32-B2E2-4F8B18B40EBA}">
      <dgm:prSet custT="1"/>
      <dgm:spPr/>
      <dgm:t>
        <a:bodyPr anchor="t" anchorCtr="0"/>
        <a:lstStyle/>
        <a:p>
          <a:r>
            <a:rPr lang="en-US" sz="1800" dirty="0" smtClean="0">
              <a:effectLst/>
              <a:latin typeface="+mn-lt"/>
              <a:ea typeface="Calibri" panose="020F0502020204030204" pitchFamily="34" charset="0"/>
              <a:cs typeface="Times New Roman" panose="02020603050405020304" pitchFamily="18" charset="0"/>
            </a:rPr>
            <a:t>Exporters</a:t>
          </a:r>
        </a:p>
        <a:p>
          <a:endParaRPr lang="en-US" sz="1800" dirty="0" smtClean="0">
            <a:effectLst/>
            <a:latin typeface="+mn-lt"/>
            <a:ea typeface="Calibri" panose="020F0502020204030204" pitchFamily="34" charset="0"/>
            <a:cs typeface="Times New Roman" panose="02020603050405020304" pitchFamily="18" charset="0"/>
          </a:endParaRPr>
        </a:p>
        <a:p>
          <a:r>
            <a:rPr lang="en-US" sz="1800" dirty="0" smtClean="0">
              <a:effectLst/>
              <a:latin typeface="+mn-lt"/>
              <a:ea typeface="Calibri" panose="020F0502020204030204" pitchFamily="34" charset="0"/>
              <a:cs typeface="Times New Roman" panose="02020603050405020304" pitchFamily="18" charset="0"/>
            </a:rPr>
            <a:t>Agro-Processors</a:t>
          </a:r>
        </a:p>
        <a:p>
          <a:endParaRPr lang="en-US" sz="1800" dirty="0" smtClean="0">
            <a:effectLst/>
            <a:latin typeface="+mn-lt"/>
            <a:ea typeface="Calibri" panose="020F0502020204030204" pitchFamily="34" charset="0"/>
            <a:cs typeface="Times New Roman" panose="02020603050405020304" pitchFamily="18" charset="0"/>
          </a:endParaRPr>
        </a:p>
        <a:p>
          <a:r>
            <a:rPr lang="en-US" sz="1800" dirty="0" smtClean="0">
              <a:effectLst/>
              <a:latin typeface="+mn-lt"/>
              <a:ea typeface="Calibri" panose="020F0502020204030204" pitchFamily="34" charset="0"/>
              <a:cs typeface="Times New Roman" panose="02020603050405020304" pitchFamily="18" charset="0"/>
            </a:rPr>
            <a:t>Shipping companies</a:t>
          </a:r>
        </a:p>
        <a:p>
          <a:r>
            <a:rPr lang="en-US" sz="1800" dirty="0" smtClean="0">
              <a:effectLst/>
              <a:latin typeface="+mn-lt"/>
              <a:ea typeface="Calibri" panose="020F0502020204030204" pitchFamily="34" charset="0"/>
              <a:cs typeface="Times New Roman" panose="02020603050405020304" pitchFamily="18" charset="0"/>
            </a:rPr>
            <a:t>Airlines</a:t>
          </a:r>
        </a:p>
      </dgm:t>
    </dgm:pt>
    <dgm:pt modelId="{09DBFEC2-F211-4A72-8D37-59D653C5306D}" type="parTrans" cxnId="{5634457D-72EC-4ED4-8542-906F1D40ACE3}">
      <dgm:prSet/>
      <dgm:spPr/>
      <dgm:t>
        <a:bodyPr/>
        <a:lstStyle/>
        <a:p>
          <a:endParaRPr lang="en-US"/>
        </a:p>
      </dgm:t>
    </dgm:pt>
    <dgm:pt modelId="{E674C8CB-AFFF-4B69-A1D4-1C5DA514D794}" type="sibTrans" cxnId="{5634457D-72EC-4ED4-8542-906F1D40ACE3}">
      <dgm:prSet/>
      <dgm:spPr/>
      <dgm:t>
        <a:bodyPr/>
        <a:lstStyle/>
        <a:p>
          <a:endParaRPr lang="en-US"/>
        </a:p>
      </dgm:t>
    </dgm:pt>
    <dgm:pt modelId="{84A68FF0-5F70-4A50-ADE6-2D8B4A892D6A}">
      <dgm:prSet custT="1"/>
      <dgm:spPr/>
      <dgm:t>
        <a:bodyPr anchor="t" anchorCtr="0"/>
        <a:lstStyle/>
        <a:p>
          <a:r>
            <a:rPr lang="en-US" sz="1700" dirty="0" smtClean="0">
              <a:effectLst/>
              <a:latin typeface="+mn-lt"/>
              <a:ea typeface="Calibri" panose="020F0502020204030204" pitchFamily="34" charset="0"/>
              <a:cs typeface="Times New Roman" panose="02020603050405020304" pitchFamily="18" charset="0"/>
            </a:rPr>
            <a:t>Wholesalers</a:t>
          </a:r>
        </a:p>
        <a:p>
          <a:r>
            <a:rPr lang="en-US" sz="1700" dirty="0" smtClean="0">
              <a:effectLst/>
              <a:latin typeface="+mn-lt"/>
              <a:ea typeface="Calibri" panose="020F0502020204030204" pitchFamily="34" charset="0"/>
              <a:cs typeface="Times New Roman" panose="02020603050405020304" pitchFamily="18" charset="0"/>
            </a:rPr>
            <a:t>Grocers</a:t>
          </a:r>
        </a:p>
        <a:p>
          <a:r>
            <a:rPr lang="en-US" sz="1700" dirty="0" smtClean="0">
              <a:effectLst/>
              <a:latin typeface="+mn-lt"/>
              <a:ea typeface="Calibri" panose="020F0502020204030204" pitchFamily="34" charset="0"/>
              <a:cs typeface="Times New Roman" panose="02020603050405020304" pitchFamily="18" charset="0"/>
            </a:rPr>
            <a:t>Food and Beverage Companies</a:t>
          </a:r>
        </a:p>
        <a:p>
          <a:r>
            <a:rPr lang="en-US" sz="1700" dirty="0" smtClean="0">
              <a:effectLst/>
              <a:latin typeface="+mn-lt"/>
              <a:ea typeface="Calibri" panose="020F0502020204030204" pitchFamily="34" charset="0"/>
              <a:cs typeface="Times New Roman" panose="02020603050405020304" pitchFamily="18" charset="0"/>
            </a:rPr>
            <a:t>Agro-Processors</a:t>
          </a:r>
        </a:p>
      </dgm:t>
    </dgm:pt>
    <dgm:pt modelId="{8B0A94EA-228E-4EA0-9F07-3C173FF1C9A8}" type="parTrans" cxnId="{F72C6B98-25FE-464F-B922-8234CD0E9D3C}">
      <dgm:prSet/>
      <dgm:spPr/>
      <dgm:t>
        <a:bodyPr/>
        <a:lstStyle/>
        <a:p>
          <a:endParaRPr lang="en-US"/>
        </a:p>
      </dgm:t>
    </dgm:pt>
    <dgm:pt modelId="{F019E46B-A426-4A30-A010-05F104AE98FC}" type="sibTrans" cxnId="{F72C6B98-25FE-464F-B922-8234CD0E9D3C}">
      <dgm:prSet/>
      <dgm:spPr/>
      <dgm:t>
        <a:bodyPr/>
        <a:lstStyle/>
        <a:p>
          <a:endParaRPr lang="en-US"/>
        </a:p>
      </dgm:t>
    </dgm:pt>
    <dgm:pt modelId="{37175E93-D29B-40F5-ABC6-4737B9C23D8D}" type="pres">
      <dgm:prSet presAssocID="{02F2E00C-5F7D-4F3B-9F71-D5B4AAC85F7F}" presName="diagram" presStyleCnt="0">
        <dgm:presLayoutVars>
          <dgm:dir/>
          <dgm:resizeHandles val="exact"/>
        </dgm:presLayoutVars>
      </dgm:prSet>
      <dgm:spPr/>
      <dgm:t>
        <a:bodyPr/>
        <a:lstStyle/>
        <a:p>
          <a:endParaRPr lang="en-US"/>
        </a:p>
      </dgm:t>
    </dgm:pt>
    <dgm:pt modelId="{95C4C6F8-5F67-4A0E-8923-5426134DA253}" type="pres">
      <dgm:prSet presAssocID="{ACB18EC1-D66E-4CA8-B295-4257330FEA81}" presName="node" presStyleLbl="node1" presStyleIdx="0" presStyleCnt="8" custScaleX="117448" custScaleY="358464" custLinFactY="-46967" custLinFactNeighborX="-13" custLinFactNeighborY="-100000">
        <dgm:presLayoutVars>
          <dgm:bulletEnabled val="1"/>
        </dgm:presLayoutVars>
      </dgm:prSet>
      <dgm:spPr/>
      <dgm:t>
        <a:bodyPr/>
        <a:lstStyle/>
        <a:p>
          <a:endParaRPr lang="en-US"/>
        </a:p>
      </dgm:t>
    </dgm:pt>
    <dgm:pt modelId="{928C9C62-33F0-4EAF-96BA-B60386969F9C}" type="pres">
      <dgm:prSet presAssocID="{FBB03D7F-9B78-48D9-B0D1-D8FBBF540B14}" presName="sibTrans" presStyleCnt="0"/>
      <dgm:spPr/>
      <dgm:t>
        <a:bodyPr/>
        <a:lstStyle/>
        <a:p>
          <a:endParaRPr lang="en-US"/>
        </a:p>
      </dgm:t>
    </dgm:pt>
    <dgm:pt modelId="{B4E368A7-0878-45D7-8365-4365B0478445}" type="pres">
      <dgm:prSet presAssocID="{8DCCEE01-0A6A-4CDD-A108-0F1D55291560}" presName="node" presStyleLbl="node1" presStyleIdx="1" presStyleCnt="8" custScaleX="117448" custScaleY="359756" custLinFactNeighborX="-2993" custLinFactNeighborY="-19882">
        <dgm:presLayoutVars>
          <dgm:bulletEnabled val="1"/>
        </dgm:presLayoutVars>
      </dgm:prSet>
      <dgm:spPr/>
      <dgm:t>
        <a:bodyPr/>
        <a:lstStyle/>
        <a:p>
          <a:endParaRPr lang="en-US"/>
        </a:p>
      </dgm:t>
    </dgm:pt>
    <dgm:pt modelId="{9626DF60-9AC2-43F0-96E7-CC1E4448B469}" type="pres">
      <dgm:prSet presAssocID="{A1A2CB55-0861-4EBD-8595-385A64FCB8FC}" presName="sibTrans" presStyleCnt="0"/>
      <dgm:spPr/>
      <dgm:t>
        <a:bodyPr/>
        <a:lstStyle/>
        <a:p>
          <a:endParaRPr lang="en-US"/>
        </a:p>
      </dgm:t>
    </dgm:pt>
    <dgm:pt modelId="{7F349F49-E5CC-4D78-B951-01054973936A}" type="pres">
      <dgm:prSet presAssocID="{87EFFFB7-828B-425E-AD32-7A9CADD0039E}" presName="node" presStyleLbl="node1" presStyleIdx="2" presStyleCnt="8" custScaleX="117448" custScaleY="363444" custLinFactNeighborX="-6907" custLinFactNeighborY="-16846">
        <dgm:presLayoutVars>
          <dgm:bulletEnabled val="1"/>
        </dgm:presLayoutVars>
      </dgm:prSet>
      <dgm:spPr/>
      <dgm:t>
        <a:bodyPr/>
        <a:lstStyle/>
        <a:p>
          <a:endParaRPr lang="en-US"/>
        </a:p>
      </dgm:t>
    </dgm:pt>
    <dgm:pt modelId="{FC70661F-3487-4861-9147-03409310008C}" type="pres">
      <dgm:prSet presAssocID="{7A22CBBF-2102-4B2E-AB92-917639D9A9DA}" presName="sibTrans" presStyleCnt="0"/>
      <dgm:spPr/>
      <dgm:t>
        <a:bodyPr/>
        <a:lstStyle/>
        <a:p>
          <a:endParaRPr lang="en-US"/>
        </a:p>
      </dgm:t>
    </dgm:pt>
    <dgm:pt modelId="{C5511BE7-1994-4BF4-A6CB-DC7B7357DF6C}" type="pres">
      <dgm:prSet presAssocID="{4E729F63-8BED-4520-BF99-7B2FA187A3F5}" presName="node" presStyleLbl="node1" presStyleIdx="3" presStyleCnt="8" custScaleX="117448" custScaleY="362412" custLinFactNeighborX="-10540" custLinFactNeighborY="-17362">
        <dgm:presLayoutVars>
          <dgm:bulletEnabled val="1"/>
        </dgm:presLayoutVars>
      </dgm:prSet>
      <dgm:spPr/>
      <dgm:t>
        <a:bodyPr/>
        <a:lstStyle/>
        <a:p>
          <a:endParaRPr lang="en-US"/>
        </a:p>
      </dgm:t>
    </dgm:pt>
    <dgm:pt modelId="{2B078C4A-F3C5-4C08-8BFA-0E2A8B73D013}" type="pres">
      <dgm:prSet presAssocID="{BB444A68-956F-4D49-B448-26E98124BB48}" presName="sibTrans" presStyleCnt="0"/>
      <dgm:spPr/>
      <dgm:t>
        <a:bodyPr/>
        <a:lstStyle/>
        <a:p>
          <a:endParaRPr lang="en-US"/>
        </a:p>
      </dgm:t>
    </dgm:pt>
    <dgm:pt modelId="{0874D8BB-7F24-4C15-8EC9-1CB7788D9F71}" type="pres">
      <dgm:prSet presAssocID="{32181C95-2AE0-48DE-B563-BDDAF1C1599E}" presName="node" presStyleLbl="node1" presStyleIdx="4" presStyleCnt="8" custScaleX="117871" custScaleY="362998" custLinFactNeighborX="-15224" custLinFactNeighborY="-17069">
        <dgm:presLayoutVars>
          <dgm:bulletEnabled val="1"/>
        </dgm:presLayoutVars>
      </dgm:prSet>
      <dgm:spPr/>
      <dgm:t>
        <a:bodyPr/>
        <a:lstStyle/>
        <a:p>
          <a:endParaRPr lang="en-US"/>
        </a:p>
      </dgm:t>
    </dgm:pt>
    <dgm:pt modelId="{51122798-9D11-4C41-91D8-A1D54A6FDA85}" type="pres">
      <dgm:prSet presAssocID="{85D19F0F-28A7-4D6D-A329-4111B844240B}" presName="sibTrans" presStyleCnt="0"/>
      <dgm:spPr/>
      <dgm:t>
        <a:bodyPr/>
        <a:lstStyle/>
        <a:p>
          <a:endParaRPr lang="en-US"/>
        </a:p>
      </dgm:t>
    </dgm:pt>
    <dgm:pt modelId="{778706AC-1D4B-407C-ABCF-C4AE69DC5BBB}" type="pres">
      <dgm:prSet presAssocID="{83380E20-767E-452A-A71F-1D8C4D63626E}" presName="node" presStyleLbl="node1" presStyleIdx="5" presStyleCnt="8" custScaleX="119301" custScaleY="365090" custLinFactNeighborX="-19907" custLinFactNeighborY="-16023">
        <dgm:presLayoutVars>
          <dgm:bulletEnabled val="1"/>
        </dgm:presLayoutVars>
      </dgm:prSet>
      <dgm:spPr/>
      <dgm:t>
        <a:bodyPr/>
        <a:lstStyle/>
        <a:p>
          <a:endParaRPr lang="en-US"/>
        </a:p>
      </dgm:t>
    </dgm:pt>
    <dgm:pt modelId="{9423464B-269A-4712-B206-E9625DDA67BB}" type="pres">
      <dgm:prSet presAssocID="{422442CF-FE9C-4CA3-9F32-7961932E206A}" presName="sibTrans" presStyleCnt="0"/>
      <dgm:spPr/>
      <dgm:t>
        <a:bodyPr/>
        <a:lstStyle/>
        <a:p>
          <a:endParaRPr lang="en-US"/>
        </a:p>
      </dgm:t>
    </dgm:pt>
    <dgm:pt modelId="{95932F77-4EE8-4ED0-8A39-1EEA6C921ECA}" type="pres">
      <dgm:prSet presAssocID="{CFFB72EF-83B7-4C32-B2E2-4F8B18B40EBA}" presName="node" presStyleLbl="node1" presStyleIdx="6" presStyleCnt="8" custScaleX="117315" custScaleY="366135" custLinFactNeighborX="-24590" custLinFactNeighborY="-15181">
        <dgm:presLayoutVars>
          <dgm:bulletEnabled val="1"/>
        </dgm:presLayoutVars>
      </dgm:prSet>
      <dgm:spPr/>
      <dgm:t>
        <a:bodyPr/>
        <a:lstStyle/>
        <a:p>
          <a:endParaRPr lang="en-US"/>
        </a:p>
      </dgm:t>
    </dgm:pt>
    <dgm:pt modelId="{6763D09E-36BD-480F-B4BE-ABA050572288}" type="pres">
      <dgm:prSet presAssocID="{E674C8CB-AFFF-4B69-A1D4-1C5DA514D794}" presName="sibTrans" presStyleCnt="0"/>
      <dgm:spPr/>
      <dgm:t>
        <a:bodyPr/>
        <a:lstStyle/>
        <a:p>
          <a:endParaRPr lang="en-US"/>
        </a:p>
      </dgm:t>
    </dgm:pt>
    <dgm:pt modelId="{824B32EA-0693-4FD5-B455-429CB2E909BF}" type="pres">
      <dgm:prSet presAssocID="{84A68FF0-5F70-4A50-ADE6-2D8B4A892D6A}" presName="node" presStyleLbl="node1" presStyleIdx="7" presStyleCnt="8" custScaleX="118622" custScaleY="364717" custLinFactY="-1671" custLinFactNeighborX="-28052" custLinFactNeighborY="-100000">
        <dgm:presLayoutVars>
          <dgm:bulletEnabled val="1"/>
        </dgm:presLayoutVars>
      </dgm:prSet>
      <dgm:spPr/>
      <dgm:t>
        <a:bodyPr/>
        <a:lstStyle/>
        <a:p>
          <a:endParaRPr lang="en-US"/>
        </a:p>
      </dgm:t>
    </dgm:pt>
  </dgm:ptLst>
  <dgm:cxnLst>
    <dgm:cxn modelId="{4459502F-76E8-4BEE-A1EC-335642817A4F}" type="presOf" srcId="{ACB18EC1-D66E-4CA8-B295-4257330FEA81}" destId="{95C4C6F8-5F67-4A0E-8923-5426134DA253}" srcOrd="0" destOrd="0" presId="urn:microsoft.com/office/officeart/2005/8/layout/default"/>
    <dgm:cxn modelId="{4F36D3EC-1BE7-4F87-A6EC-796770DB0635}" type="presOf" srcId="{8DCCEE01-0A6A-4CDD-A108-0F1D55291560}" destId="{B4E368A7-0878-45D7-8365-4365B0478445}" srcOrd="0" destOrd="0" presId="urn:microsoft.com/office/officeart/2005/8/layout/default"/>
    <dgm:cxn modelId="{FB0884B1-1C2E-4F43-9CF8-BE5B36BEDFF3}" type="presOf" srcId="{CFFB72EF-83B7-4C32-B2E2-4F8B18B40EBA}" destId="{95932F77-4EE8-4ED0-8A39-1EEA6C921ECA}" srcOrd="0" destOrd="0" presId="urn:microsoft.com/office/officeart/2005/8/layout/default"/>
    <dgm:cxn modelId="{C9E65328-E50F-44F7-8F52-531AD06444F9}" type="presOf" srcId="{87EFFFB7-828B-425E-AD32-7A9CADD0039E}" destId="{7F349F49-E5CC-4D78-B951-01054973936A}" srcOrd="0" destOrd="0" presId="urn:microsoft.com/office/officeart/2005/8/layout/default"/>
    <dgm:cxn modelId="{7FAA3F24-3E03-4310-BC18-842AA7D48615}" type="presOf" srcId="{84A68FF0-5F70-4A50-ADE6-2D8B4A892D6A}" destId="{824B32EA-0693-4FD5-B455-429CB2E909BF}" srcOrd="0" destOrd="0" presId="urn:microsoft.com/office/officeart/2005/8/layout/default"/>
    <dgm:cxn modelId="{8E7339F7-7F93-4171-9251-4DB413203222}" srcId="{02F2E00C-5F7D-4F3B-9F71-D5B4AAC85F7F}" destId="{87EFFFB7-828B-425E-AD32-7A9CADD0039E}" srcOrd="2" destOrd="0" parTransId="{EBB09E66-72D5-4BED-9E68-A6375584365F}" sibTransId="{7A22CBBF-2102-4B2E-AB92-917639D9A9DA}"/>
    <dgm:cxn modelId="{CA6CB462-5CAB-49D7-98C1-39119329CFC2}" type="presOf" srcId="{02F2E00C-5F7D-4F3B-9F71-D5B4AAC85F7F}" destId="{37175E93-D29B-40F5-ABC6-4737B9C23D8D}" srcOrd="0" destOrd="0" presId="urn:microsoft.com/office/officeart/2005/8/layout/default"/>
    <dgm:cxn modelId="{33A4A9F1-B061-4A05-B34C-8D3433D799A1}" srcId="{02F2E00C-5F7D-4F3B-9F71-D5B4AAC85F7F}" destId="{32181C95-2AE0-48DE-B563-BDDAF1C1599E}" srcOrd="4" destOrd="0" parTransId="{1728141B-48C1-46AC-AD2B-C1D7B0BB2063}" sibTransId="{85D19F0F-28A7-4D6D-A329-4111B844240B}"/>
    <dgm:cxn modelId="{5634457D-72EC-4ED4-8542-906F1D40ACE3}" srcId="{02F2E00C-5F7D-4F3B-9F71-D5B4AAC85F7F}" destId="{CFFB72EF-83B7-4C32-B2E2-4F8B18B40EBA}" srcOrd="6" destOrd="0" parTransId="{09DBFEC2-F211-4A72-8D37-59D653C5306D}" sibTransId="{E674C8CB-AFFF-4B69-A1D4-1C5DA514D794}"/>
    <dgm:cxn modelId="{DF40473C-3C10-4C63-9F4D-C450A9A5B5CA}" type="presOf" srcId="{32181C95-2AE0-48DE-B563-BDDAF1C1599E}" destId="{0874D8BB-7F24-4C15-8EC9-1CB7788D9F71}" srcOrd="0" destOrd="0" presId="urn:microsoft.com/office/officeart/2005/8/layout/default"/>
    <dgm:cxn modelId="{6F6B3C06-8F96-4117-91C0-83D008588128}" srcId="{02F2E00C-5F7D-4F3B-9F71-D5B4AAC85F7F}" destId="{ACB18EC1-D66E-4CA8-B295-4257330FEA81}" srcOrd="0" destOrd="0" parTransId="{E0C413FF-1958-4ABD-8F09-0CDE93A0FE3F}" sibTransId="{FBB03D7F-9B78-48D9-B0D1-D8FBBF540B14}"/>
    <dgm:cxn modelId="{F72C6B98-25FE-464F-B922-8234CD0E9D3C}" srcId="{02F2E00C-5F7D-4F3B-9F71-D5B4AAC85F7F}" destId="{84A68FF0-5F70-4A50-ADE6-2D8B4A892D6A}" srcOrd="7" destOrd="0" parTransId="{8B0A94EA-228E-4EA0-9F07-3C173FF1C9A8}" sibTransId="{F019E46B-A426-4A30-A010-05F104AE98FC}"/>
    <dgm:cxn modelId="{613AD15D-B3BC-4595-9109-B265E35CFFFE}" srcId="{02F2E00C-5F7D-4F3B-9F71-D5B4AAC85F7F}" destId="{4E729F63-8BED-4520-BF99-7B2FA187A3F5}" srcOrd="3" destOrd="0" parTransId="{B77BE80E-6CB8-4E40-991C-953E87B8D407}" sibTransId="{BB444A68-956F-4D49-B448-26E98124BB48}"/>
    <dgm:cxn modelId="{A23A0CB1-8B53-442F-9A6F-AAFD85382DCE}" srcId="{02F2E00C-5F7D-4F3B-9F71-D5B4AAC85F7F}" destId="{83380E20-767E-452A-A71F-1D8C4D63626E}" srcOrd="5" destOrd="0" parTransId="{F1DE6A9A-431A-4A39-8F4D-5F69F56DD26C}" sibTransId="{422442CF-FE9C-4CA3-9F32-7961932E206A}"/>
    <dgm:cxn modelId="{84250967-DF83-4CF2-860D-DB7A4972384F}" type="presOf" srcId="{83380E20-767E-452A-A71F-1D8C4D63626E}" destId="{778706AC-1D4B-407C-ABCF-C4AE69DC5BBB}" srcOrd="0" destOrd="0" presId="urn:microsoft.com/office/officeart/2005/8/layout/default"/>
    <dgm:cxn modelId="{4A35DD82-6D39-4EBF-A0DE-C9A1741891AA}" type="presOf" srcId="{4E729F63-8BED-4520-BF99-7B2FA187A3F5}" destId="{C5511BE7-1994-4BF4-A6CB-DC7B7357DF6C}" srcOrd="0" destOrd="0" presId="urn:microsoft.com/office/officeart/2005/8/layout/default"/>
    <dgm:cxn modelId="{5FDC838C-04A7-48C8-A768-FE38797074B9}" srcId="{02F2E00C-5F7D-4F3B-9F71-D5B4AAC85F7F}" destId="{8DCCEE01-0A6A-4CDD-A108-0F1D55291560}" srcOrd="1" destOrd="0" parTransId="{F693F39D-34D4-428B-BF39-D5C45209B4D4}" sibTransId="{A1A2CB55-0861-4EBD-8595-385A64FCB8FC}"/>
    <dgm:cxn modelId="{05BE6FD6-2197-4F07-A824-040903B20DE5}" type="presParOf" srcId="{37175E93-D29B-40F5-ABC6-4737B9C23D8D}" destId="{95C4C6F8-5F67-4A0E-8923-5426134DA253}" srcOrd="0" destOrd="0" presId="urn:microsoft.com/office/officeart/2005/8/layout/default"/>
    <dgm:cxn modelId="{F76C7531-5789-4F7C-8A4D-7194F490BC32}" type="presParOf" srcId="{37175E93-D29B-40F5-ABC6-4737B9C23D8D}" destId="{928C9C62-33F0-4EAF-96BA-B60386969F9C}" srcOrd="1" destOrd="0" presId="urn:microsoft.com/office/officeart/2005/8/layout/default"/>
    <dgm:cxn modelId="{8049A368-3CD6-45A0-AD1B-93B2448496EB}" type="presParOf" srcId="{37175E93-D29B-40F5-ABC6-4737B9C23D8D}" destId="{B4E368A7-0878-45D7-8365-4365B0478445}" srcOrd="2" destOrd="0" presId="urn:microsoft.com/office/officeart/2005/8/layout/default"/>
    <dgm:cxn modelId="{83F4469A-5243-418E-899B-967B4BAC8947}" type="presParOf" srcId="{37175E93-D29B-40F5-ABC6-4737B9C23D8D}" destId="{9626DF60-9AC2-43F0-96E7-CC1E4448B469}" srcOrd="3" destOrd="0" presId="urn:microsoft.com/office/officeart/2005/8/layout/default"/>
    <dgm:cxn modelId="{5F9EF6F0-E7FB-4C36-804E-C8D84BBA8D04}" type="presParOf" srcId="{37175E93-D29B-40F5-ABC6-4737B9C23D8D}" destId="{7F349F49-E5CC-4D78-B951-01054973936A}" srcOrd="4" destOrd="0" presId="urn:microsoft.com/office/officeart/2005/8/layout/default"/>
    <dgm:cxn modelId="{C251B2D4-578A-4BDB-9FDF-5B1A894DC155}" type="presParOf" srcId="{37175E93-D29B-40F5-ABC6-4737B9C23D8D}" destId="{FC70661F-3487-4861-9147-03409310008C}" srcOrd="5" destOrd="0" presId="urn:microsoft.com/office/officeart/2005/8/layout/default"/>
    <dgm:cxn modelId="{AE6AF5C2-E133-421E-9E50-C048F900318B}" type="presParOf" srcId="{37175E93-D29B-40F5-ABC6-4737B9C23D8D}" destId="{C5511BE7-1994-4BF4-A6CB-DC7B7357DF6C}" srcOrd="6" destOrd="0" presId="urn:microsoft.com/office/officeart/2005/8/layout/default"/>
    <dgm:cxn modelId="{F8F7779C-B565-4897-984C-F1635E8EC4F3}" type="presParOf" srcId="{37175E93-D29B-40F5-ABC6-4737B9C23D8D}" destId="{2B078C4A-F3C5-4C08-8BFA-0E2A8B73D013}" srcOrd="7" destOrd="0" presId="urn:microsoft.com/office/officeart/2005/8/layout/default"/>
    <dgm:cxn modelId="{00F0FF7F-8DA6-4DA9-B50E-4596AAA578E0}" type="presParOf" srcId="{37175E93-D29B-40F5-ABC6-4737B9C23D8D}" destId="{0874D8BB-7F24-4C15-8EC9-1CB7788D9F71}" srcOrd="8" destOrd="0" presId="urn:microsoft.com/office/officeart/2005/8/layout/default"/>
    <dgm:cxn modelId="{FBBA7E24-7797-4817-AEC2-83729F67BE1B}" type="presParOf" srcId="{37175E93-D29B-40F5-ABC6-4737B9C23D8D}" destId="{51122798-9D11-4C41-91D8-A1D54A6FDA85}" srcOrd="9" destOrd="0" presId="urn:microsoft.com/office/officeart/2005/8/layout/default"/>
    <dgm:cxn modelId="{482C7D01-1A40-4D68-926A-75ADE1AACF75}" type="presParOf" srcId="{37175E93-D29B-40F5-ABC6-4737B9C23D8D}" destId="{778706AC-1D4B-407C-ABCF-C4AE69DC5BBB}" srcOrd="10" destOrd="0" presId="urn:microsoft.com/office/officeart/2005/8/layout/default"/>
    <dgm:cxn modelId="{FCBBBF87-6DA1-464E-942C-081F7A62EB87}" type="presParOf" srcId="{37175E93-D29B-40F5-ABC6-4737B9C23D8D}" destId="{9423464B-269A-4712-B206-E9625DDA67BB}" srcOrd="11" destOrd="0" presId="urn:microsoft.com/office/officeart/2005/8/layout/default"/>
    <dgm:cxn modelId="{C7D513F9-9229-4A81-BE65-09DDFEBB3628}" type="presParOf" srcId="{37175E93-D29B-40F5-ABC6-4737B9C23D8D}" destId="{95932F77-4EE8-4ED0-8A39-1EEA6C921ECA}" srcOrd="12" destOrd="0" presId="urn:microsoft.com/office/officeart/2005/8/layout/default"/>
    <dgm:cxn modelId="{F1106A00-1213-4EEE-9E97-8D8D7027BF85}" type="presParOf" srcId="{37175E93-D29B-40F5-ABC6-4737B9C23D8D}" destId="{6763D09E-36BD-480F-B4BE-ABA050572288}" srcOrd="13" destOrd="0" presId="urn:microsoft.com/office/officeart/2005/8/layout/default"/>
    <dgm:cxn modelId="{744EA321-FB5A-4BF4-A84D-7ADE5D59950C}" type="presParOf" srcId="{37175E93-D29B-40F5-ABC6-4737B9C23D8D}" destId="{824B32EA-0693-4FD5-B455-429CB2E909BF}" srcOrd="14" destOrd="0" presId="urn:microsoft.com/office/officeart/2005/8/layout/default"/>
  </dgm:cxnLst>
  <dgm:bg/>
  <dgm:whole/>
  <dgm:extLst>
    <a:ext uri="http://schemas.microsoft.com/office/drawing/2008/diagram">
      <dsp:dataModelExt xmlns:dsp="http://schemas.microsoft.com/office/drawing/2008/diagram" relId="rId12" minVer="http://schemas.openxmlformats.org/drawingml/2006/diagram"/>
    </a:ext>
    <a:ext uri="{C62137D5-CB1D-491B-B009-E17868A290BF}">
      <dgm14:recolorImg xmlns:dgm14="http://schemas.microsoft.com/office/drawing/2010/diagram" val="1"/>
    </a:ext>
  </dgm:extLst>
</dgm:dataModel>
</file>

<file path=ppt/diagrams/data7.xml><?xml version="1.0" encoding="utf-8"?>
<dgm:dataModel xmlns:dgm="http://schemas.openxmlformats.org/drawingml/2006/diagram" xmlns:a="http://schemas.openxmlformats.org/drawingml/2006/main">
  <dgm:ptLst>
    <dgm:pt modelId="{02F2E00C-5F7D-4F3B-9F71-D5B4AAC85F7F}"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ACB18EC1-D66E-4CA8-B295-4257330FEA81}">
      <dgm:prSet phldrT="[Text]" custT="1"/>
      <dgm:spPr/>
      <dgm:t>
        <a:bodyPr anchor="t" anchorCtr="0"/>
        <a:lstStyle/>
        <a:p>
          <a:r>
            <a:rPr lang="en-US" sz="1700" dirty="0" smtClean="0"/>
            <a:t>Research and Development </a:t>
          </a:r>
        </a:p>
      </dgm:t>
    </dgm:pt>
    <dgm:pt modelId="{E0C413FF-1958-4ABD-8F09-0CDE93A0FE3F}" type="parTrans" cxnId="{6F6B3C06-8F96-4117-91C0-83D008588128}">
      <dgm:prSet/>
      <dgm:spPr/>
      <dgm:t>
        <a:bodyPr/>
        <a:lstStyle/>
        <a:p>
          <a:endParaRPr lang="en-US"/>
        </a:p>
      </dgm:t>
    </dgm:pt>
    <dgm:pt modelId="{FBB03D7F-9B78-48D9-B0D1-D8FBBF540B14}" type="sibTrans" cxnId="{6F6B3C06-8F96-4117-91C0-83D008588128}">
      <dgm:prSet/>
      <dgm:spPr/>
      <dgm:t>
        <a:bodyPr/>
        <a:lstStyle/>
        <a:p>
          <a:endParaRPr lang="en-US"/>
        </a:p>
      </dgm:t>
    </dgm:pt>
    <dgm:pt modelId="{8DCCEE01-0A6A-4CDD-A108-0F1D55291560}">
      <dgm:prSet phldrT="[Text]" custT="1"/>
      <dgm:spPr/>
      <dgm:t>
        <a:bodyPr anchor="t" anchorCtr="0"/>
        <a:lstStyle/>
        <a:p>
          <a:r>
            <a:rPr lang="en-US" sz="1800" dirty="0" smtClean="0">
              <a:effectLst/>
              <a:latin typeface="+mn-lt"/>
              <a:cs typeface="Times New Roman" panose="02020603050405020304" pitchFamily="18" charset="0"/>
            </a:rPr>
            <a:t>Planting</a:t>
          </a:r>
        </a:p>
        <a:p>
          <a:r>
            <a:rPr lang="en-US" sz="1800" dirty="0" smtClean="0">
              <a:effectLst/>
              <a:latin typeface="+mn-lt"/>
              <a:cs typeface="Times New Roman" panose="02020603050405020304" pitchFamily="18" charset="0"/>
            </a:rPr>
            <a:t>Agrochemical</a:t>
          </a:r>
          <a:br>
            <a:rPr lang="en-US" sz="1800" dirty="0" smtClean="0">
              <a:effectLst/>
              <a:latin typeface="+mn-lt"/>
              <a:cs typeface="Times New Roman" panose="02020603050405020304" pitchFamily="18" charset="0"/>
            </a:rPr>
          </a:br>
          <a:r>
            <a:rPr lang="en-US" sz="1800" dirty="0" smtClean="0">
              <a:effectLst/>
              <a:latin typeface="+mn-lt"/>
              <a:cs typeface="Times New Roman" panose="02020603050405020304" pitchFamily="18" charset="0"/>
            </a:rPr>
            <a:t>Application</a:t>
          </a:r>
        </a:p>
        <a:p>
          <a:r>
            <a:rPr lang="en-US" sz="1800" dirty="0" smtClean="0">
              <a:effectLst/>
              <a:latin typeface="+mn-lt"/>
              <a:cs typeface="Times New Roman" panose="02020603050405020304" pitchFamily="18" charset="0"/>
            </a:rPr>
            <a:t>Production</a:t>
          </a:r>
          <a:endParaRPr lang="en-US" sz="1800" dirty="0" smtClean="0">
            <a:effectLst/>
            <a:latin typeface="+mn-lt"/>
            <a:ea typeface="Calibri" panose="020F0502020204030204" pitchFamily="34" charset="0"/>
            <a:cs typeface="Times New Roman" panose="02020603050405020304" pitchFamily="18" charset="0"/>
          </a:endParaRPr>
        </a:p>
        <a:p>
          <a:endParaRPr lang="en-US" sz="1800" dirty="0" smtClean="0">
            <a:effectLst/>
            <a:latin typeface="+mn-lt"/>
            <a:cs typeface="Times New Roman" panose="02020603050405020304" pitchFamily="18" charset="0"/>
          </a:endParaRPr>
        </a:p>
      </dgm:t>
    </dgm:pt>
    <dgm:pt modelId="{F693F39D-34D4-428B-BF39-D5C45209B4D4}" type="parTrans" cxnId="{5FDC838C-04A7-48C8-A768-FE38797074B9}">
      <dgm:prSet/>
      <dgm:spPr/>
      <dgm:t>
        <a:bodyPr/>
        <a:lstStyle/>
        <a:p>
          <a:endParaRPr lang="en-US"/>
        </a:p>
      </dgm:t>
    </dgm:pt>
    <dgm:pt modelId="{A1A2CB55-0861-4EBD-8595-385A64FCB8FC}" type="sibTrans" cxnId="{5FDC838C-04A7-48C8-A768-FE38797074B9}">
      <dgm:prSet/>
      <dgm:spPr/>
      <dgm:t>
        <a:bodyPr/>
        <a:lstStyle/>
        <a:p>
          <a:endParaRPr lang="en-US"/>
        </a:p>
      </dgm:t>
    </dgm:pt>
    <dgm:pt modelId="{87EFFFB7-828B-425E-AD32-7A9CADD0039E}">
      <dgm:prSet custT="1"/>
      <dgm:spPr/>
      <dgm:t>
        <a:bodyPr anchor="t" anchorCtr="0"/>
        <a:lstStyle/>
        <a:p>
          <a:r>
            <a:rPr lang="en-US" sz="1800" dirty="0" smtClean="0">
              <a:effectLst/>
              <a:latin typeface="+mn-lt"/>
              <a:cs typeface="Times New Roman" panose="02020603050405020304" pitchFamily="18" charset="0"/>
            </a:rPr>
            <a:t> Harvesting</a:t>
          </a:r>
        </a:p>
        <a:p>
          <a:endParaRPr lang="en-US" sz="1800" dirty="0">
            <a:latin typeface="+mn-lt"/>
          </a:endParaRPr>
        </a:p>
      </dgm:t>
    </dgm:pt>
    <dgm:pt modelId="{EBB09E66-72D5-4BED-9E68-A6375584365F}" type="parTrans" cxnId="{8E7339F7-7F93-4171-9251-4DB413203222}">
      <dgm:prSet/>
      <dgm:spPr/>
      <dgm:t>
        <a:bodyPr/>
        <a:lstStyle/>
        <a:p>
          <a:endParaRPr lang="en-US"/>
        </a:p>
      </dgm:t>
    </dgm:pt>
    <dgm:pt modelId="{7A22CBBF-2102-4B2E-AB92-917639D9A9DA}" type="sibTrans" cxnId="{8E7339F7-7F93-4171-9251-4DB413203222}">
      <dgm:prSet/>
      <dgm:spPr/>
      <dgm:t>
        <a:bodyPr/>
        <a:lstStyle/>
        <a:p>
          <a:endParaRPr lang="en-US"/>
        </a:p>
      </dgm:t>
    </dgm:pt>
    <dgm:pt modelId="{4E729F63-8BED-4520-BF99-7B2FA187A3F5}">
      <dgm:prSet custT="1"/>
      <dgm:spPr/>
      <dgm:t>
        <a:bodyPr anchor="t" anchorCtr="0"/>
        <a:lstStyle/>
        <a:p>
          <a:r>
            <a:rPr lang="en-US" sz="1800" dirty="0" smtClean="0">
              <a:effectLst/>
              <a:latin typeface="+mn-lt"/>
              <a:ea typeface="Calibri" panose="020F0502020204030204" pitchFamily="34" charset="0"/>
              <a:cs typeface="Times New Roman" panose="02020603050405020304" pitchFamily="18" charset="0"/>
            </a:rPr>
            <a:t>Sorting</a:t>
          </a:r>
        </a:p>
        <a:p>
          <a:r>
            <a:rPr lang="en-US" sz="1800" dirty="0" smtClean="0">
              <a:effectLst/>
              <a:latin typeface="+mn-lt"/>
              <a:ea typeface="Calibri" panose="020F0502020204030204" pitchFamily="34" charset="0"/>
              <a:cs typeface="Times New Roman" panose="02020603050405020304" pitchFamily="18" charset="0"/>
            </a:rPr>
            <a:t>Trimming</a:t>
          </a:r>
        </a:p>
        <a:p>
          <a:r>
            <a:rPr lang="en-US" sz="1800" dirty="0" smtClean="0">
              <a:effectLst/>
              <a:latin typeface="+mn-lt"/>
              <a:ea typeface="Calibri" panose="020F0502020204030204" pitchFamily="34" charset="0"/>
              <a:cs typeface="Times New Roman" panose="02020603050405020304" pitchFamily="18" charset="0"/>
            </a:rPr>
            <a:t>Cleaning</a:t>
          </a:r>
          <a:endParaRPr lang="en-US" sz="1800" dirty="0">
            <a:latin typeface="+mn-lt"/>
          </a:endParaRPr>
        </a:p>
      </dgm:t>
    </dgm:pt>
    <dgm:pt modelId="{BB444A68-956F-4D49-B448-26E98124BB48}" type="sibTrans" cxnId="{613AD15D-B3BC-4595-9109-B265E35CFFFE}">
      <dgm:prSet/>
      <dgm:spPr/>
      <dgm:t>
        <a:bodyPr/>
        <a:lstStyle/>
        <a:p>
          <a:endParaRPr lang="en-US"/>
        </a:p>
      </dgm:t>
    </dgm:pt>
    <dgm:pt modelId="{B77BE80E-6CB8-4E40-991C-953E87B8D407}" type="parTrans" cxnId="{613AD15D-B3BC-4595-9109-B265E35CFFFE}">
      <dgm:prSet/>
      <dgm:spPr/>
      <dgm:t>
        <a:bodyPr/>
        <a:lstStyle/>
        <a:p>
          <a:endParaRPr lang="en-US"/>
        </a:p>
      </dgm:t>
    </dgm:pt>
    <dgm:pt modelId="{32181C95-2AE0-48DE-B563-BDDAF1C1599E}">
      <dgm:prSet custT="1"/>
      <dgm:spPr/>
      <dgm:t>
        <a:bodyPr anchor="t" anchorCtr="0"/>
        <a:lstStyle/>
        <a:p>
          <a:r>
            <a:rPr lang="en-US" sz="1800" dirty="0" smtClean="0">
              <a:effectLst/>
              <a:latin typeface="+mn-lt"/>
              <a:ea typeface="Calibri" panose="020F0502020204030204" pitchFamily="34" charset="0"/>
              <a:cs typeface="Times New Roman" panose="02020603050405020304" pitchFamily="18" charset="0"/>
            </a:rPr>
            <a:t>Processing</a:t>
          </a:r>
        </a:p>
        <a:p>
          <a:r>
            <a:rPr lang="en-US" sz="1800" dirty="0" smtClean="0">
              <a:effectLst/>
              <a:latin typeface="+mn-lt"/>
              <a:ea typeface="Calibri" panose="020F0502020204030204" pitchFamily="34" charset="0"/>
              <a:cs typeface="Times New Roman" panose="02020603050405020304" pitchFamily="18" charset="0"/>
            </a:rPr>
            <a:t>Food Safety Inspection</a:t>
          </a:r>
          <a:endParaRPr lang="en-US" sz="1800" dirty="0">
            <a:latin typeface="+mn-lt"/>
          </a:endParaRPr>
        </a:p>
      </dgm:t>
    </dgm:pt>
    <dgm:pt modelId="{1728141B-48C1-46AC-AD2B-C1D7B0BB2063}" type="parTrans" cxnId="{33A4A9F1-B061-4A05-B34C-8D3433D799A1}">
      <dgm:prSet/>
      <dgm:spPr/>
      <dgm:t>
        <a:bodyPr/>
        <a:lstStyle/>
        <a:p>
          <a:endParaRPr lang="en-US"/>
        </a:p>
      </dgm:t>
    </dgm:pt>
    <dgm:pt modelId="{85D19F0F-28A7-4D6D-A329-4111B844240B}" type="sibTrans" cxnId="{33A4A9F1-B061-4A05-B34C-8D3433D799A1}">
      <dgm:prSet/>
      <dgm:spPr/>
      <dgm:t>
        <a:bodyPr/>
        <a:lstStyle/>
        <a:p>
          <a:endParaRPr lang="en-US"/>
        </a:p>
      </dgm:t>
    </dgm:pt>
    <dgm:pt modelId="{83380E20-767E-452A-A71F-1D8C4D63626E}">
      <dgm:prSet custT="1"/>
      <dgm:spPr/>
      <dgm:t>
        <a:bodyPr anchor="t" anchorCtr="0"/>
        <a:lstStyle/>
        <a:p>
          <a:r>
            <a:rPr lang="en-US" sz="1800" dirty="0" smtClean="0">
              <a:effectLst/>
              <a:latin typeface="+mn-lt"/>
              <a:ea typeface="Calibri" panose="020F0502020204030204" pitchFamily="34" charset="0"/>
              <a:cs typeface="Times New Roman" panose="02020603050405020304" pitchFamily="18" charset="0"/>
            </a:rPr>
            <a:t>Packaging</a:t>
          </a:r>
        </a:p>
        <a:p>
          <a:r>
            <a:rPr lang="en-US" sz="1800" dirty="0" smtClean="0">
              <a:effectLst/>
              <a:latin typeface="+mn-lt"/>
              <a:ea typeface="Calibri" panose="020F0502020204030204" pitchFamily="34" charset="0"/>
              <a:cs typeface="Times New Roman" panose="02020603050405020304" pitchFamily="18" charset="0"/>
            </a:rPr>
            <a:t>Customs and Narcotics Inspection</a:t>
          </a:r>
          <a:endParaRPr lang="en-US" sz="1800" dirty="0">
            <a:latin typeface="+mn-lt"/>
          </a:endParaRPr>
        </a:p>
      </dgm:t>
    </dgm:pt>
    <dgm:pt modelId="{F1DE6A9A-431A-4A39-8F4D-5F69F56DD26C}" type="parTrans" cxnId="{A23A0CB1-8B53-442F-9A6F-AAFD85382DCE}">
      <dgm:prSet/>
      <dgm:spPr/>
      <dgm:t>
        <a:bodyPr/>
        <a:lstStyle/>
        <a:p>
          <a:endParaRPr lang="en-US"/>
        </a:p>
      </dgm:t>
    </dgm:pt>
    <dgm:pt modelId="{422442CF-FE9C-4CA3-9F32-7961932E206A}" type="sibTrans" cxnId="{A23A0CB1-8B53-442F-9A6F-AAFD85382DCE}">
      <dgm:prSet/>
      <dgm:spPr/>
      <dgm:t>
        <a:bodyPr/>
        <a:lstStyle/>
        <a:p>
          <a:endParaRPr lang="en-US"/>
        </a:p>
      </dgm:t>
    </dgm:pt>
    <dgm:pt modelId="{CFFB72EF-83B7-4C32-B2E2-4F8B18B40EBA}">
      <dgm:prSet custT="1"/>
      <dgm:spPr/>
      <dgm:t>
        <a:bodyPr anchor="t" anchorCtr="0"/>
        <a:lstStyle/>
        <a:p>
          <a:r>
            <a:rPr lang="en-US" sz="1800" dirty="0" smtClean="0">
              <a:effectLst/>
              <a:latin typeface="+mn-lt"/>
              <a:ea typeface="Calibri" panose="020F0502020204030204" pitchFamily="34" charset="0"/>
              <a:cs typeface="Times New Roman" panose="02020603050405020304" pitchFamily="18" charset="0"/>
            </a:rPr>
            <a:t>Loading</a:t>
          </a:r>
        </a:p>
        <a:p>
          <a:r>
            <a:rPr lang="en-US" sz="1800" dirty="0" smtClean="0">
              <a:effectLst/>
              <a:latin typeface="+mn-lt"/>
              <a:ea typeface="Calibri" panose="020F0502020204030204" pitchFamily="34" charset="0"/>
              <a:cs typeface="Times New Roman" panose="02020603050405020304" pitchFamily="18" charset="0"/>
            </a:rPr>
            <a:t>Shipping</a:t>
          </a:r>
        </a:p>
      </dgm:t>
    </dgm:pt>
    <dgm:pt modelId="{09DBFEC2-F211-4A72-8D37-59D653C5306D}" type="parTrans" cxnId="{5634457D-72EC-4ED4-8542-906F1D40ACE3}">
      <dgm:prSet/>
      <dgm:spPr/>
      <dgm:t>
        <a:bodyPr/>
        <a:lstStyle/>
        <a:p>
          <a:endParaRPr lang="en-US"/>
        </a:p>
      </dgm:t>
    </dgm:pt>
    <dgm:pt modelId="{E674C8CB-AFFF-4B69-A1D4-1C5DA514D794}" type="sibTrans" cxnId="{5634457D-72EC-4ED4-8542-906F1D40ACE3}">
      <dgm:prSet/>
      <dgm:spPr/>
      <dgm:t>
        <a:bodyPr/>
        <a:lstStyle/>
        <a:p>
          <a:endParaRPr lang="en-US"/>
        </a:p>
      </dgm:t>
    </dgm:pt>
    <dgm:pt modelId="{84A68FF0-5F70-4A50-ADE6-2D8B4A892D6A}">
      <dgm:prSet custT="1"/>
      <dgm:spPr/>
      <dgm:t>
        <a:bodyPr anchor="t" anchorCtr="0"/>
        <a:lstStyle/>
        <a:p>
          <a:r>
            <a:rPr lang="en-US" sz="1700" dirty="0" smtClean="0">
              <a:effectLst/>
              <a:latin typeface="+mn-lt"/>
              <a:ea typeface="Calibri" panose="020F0502020204030204" pitchFamily="34" charset="0"/>
              <a:cs typeface="Times New Roman" panose="02020603050405020304" pitchFamily="18" charset="0"/>
            </a:rPr>
            <a:t>Consumption</a:t>
          </a:r>
        </a:p>
        <a:p>
          <a:r>
            <a:rPr lang="en-US" sz="1700" dirty="0" smtClean="0">
              <a:effectLst/>
              <a:latin typeface="+mn-lt"/>
              <a:ea typeface="Calibri" panose="020F0502020204030204" pitchFamily="34" charset="0"/>
              <a:cs typeface="Times New Roman" panose="02020603050405020304" pitchFamily="18" charset="0"/>
            </a:rPr>
            <a:t>Further Processing</a:t>
          </a:r>
        </a:p>
        <a:p>
          <a:r>
            <a:rPr lang="en-US" sz="1700" dirty="0" smtClean="0">
              <a:latin typeface="+mn-lt"/>
              <a:ea typeface="Calibri" panose="020F0502020204030204" pitchFamily="34" charset="0"/>
              <a:cs typeface="Times New Roman" panose="02020603050405020304" pitchFamily="18" charset="0"/>
            </a:rPr>
            <a:t>Re-Export</a:t>
          </a:r>
          <a:endParaRPr lang="en-US" sz="1700" dirty="0">
            <a:latin typeface="+mn-lt"/>
          </a:endParaRPr>
        </a:p>
      </dgm:t>
    </dgm:pt>
    <dgm:pt modelId="{8B0A94EA-228E-4EA0-9F07-3C173FF1C9A8}" type="parTrans" cxnId="{F72C6B98-25FE-464F-B922-8234CD0E9D3C}">
      <dgm:prSet/>
      <dgm:spPr/>
      <dgm:t>
        <a:bodyPr/>
        <a:lstStyle/>
        <a:p>
          <a:endParaRPr lang="en-US"/>
        </a:p>
      </dgm:t>
    </dgm:pt>
    <dgm:pt modelId="{F019E46B-A426-4A30-A010-05F104AE98FC}" type="sibTrans" cxnId="{F72C6B98-25FE-464F-B922-8234CD0E9D3C}">
      <dgm:prSet/>
      <dgm:spPr/>
      <dgm:t>
        <a:bodyPr/>
        <a:lstStyle/>
        <a:p>
          <a:endParaRPr lang="en-US"/>
        </a:p>
      </dgm:t>
    </dgm:pt>
    <dgm:pt modelId="{37175E93-D29B-40F5-ABC6-4737B9C23D8D}" type="pres">
      <dgm:prSet presAssocID="{02F2E00C-5F7D-4F3B-9F71-D5B4AAC85F7F}" presName="diagram" presStyleCnt="0">
        <dgm:presLayoutVars>
          <dgm:dir/>
          <dgm:resizeHandles val="exact"/>
        </dgm:presLayoutVars>
      </dgm:prSet>
      <dgm:spPr/>
      <dgm:t>
        <a:bodyPr/>
        <a:lstStyle/>
        <a:p>
          <a:endParaRPr lang="en-US"/>
        </a:p>
      </dgm:t>
    </dgm:pt>
    <dgm:pt modelId="{95C4C6F8-5F67-4A0E-8923-5426134DA253}" type="pres">
      <dgm:prSet presAssocID="{ACB18EC1-D66E-4CA8-B295-4257330FEA81}" presName="node" presStyleLbl="node1" presStyleIdx="0" presStyleCnt="8" custScaleX="110020" custScaleY="210265" custLinFactNeighborX="-1201" custLinFactNeighborY="-84526">
        <dgm:presLayoutVars>
          <dgm:bulletEnabled val="1"/>
        </dgm:presLayoutVars>
      </dgm:prSet>
      <dgm:spPr/>
      <dgm:t>
        <a:bodyPr/>
        <a:lstStyle/>
        <a:p>
          <a:endParaRPr lang="en-US"/>
        </a:p>
      </dgm:t>
    </dgm:pt>
    <dgm:pt modelId="{928C9C62-33F0-4EAF-96BA-B60386969F9C}" type="pres">
      <dgm:prSet presAssocID="{FBB03D7F-9B78-48D9-B0D1-D8FBBF540B14}" presName="sibTrans" presStyleCnt="0"/>
      <dgm:spPr/>
    </dgm:pt>
    <dgm:pt modelId="{B4E368A7-0878-45D7-8365-4365B0478445}" type="pres">
      <dgm:prSet presAssocID="{8DCCEE01-0A6A-4CDD-A108-0F1D55291560}" presName="node" presStyleLbl="node1" presStyleIdx="1" presStyleCnt="8" custScaleX="110020" custScaleY="210265" custLinFactNeighborX="-4081" custLinFactNeighborY="-85323">
        <dgm:presLayoutVars>
          <dgm:bulletEnabled val="1"/>
        </dgm:presLayoutVars>
      </dgm:prSet>
      <dgm:spPr/>
      <dgm:t>
        <a:bodyPr/>
        <a:lstStyle/>
        <a:p>
          <a:endParaRPr lang="en-US"/>
        </a:p>
      </dgm:t>
    </dgm:pt>
    <dgm:pt modelId="{9626DF60-9AC2-43F0-96E7-CC1E4448B469}" type="pres">
      <dgm:prSet presAssocID="{A1A2CB55-0861-4EBD-8595-385A64FCB8FC}" presName="sibTrans" presStyleCnt="0"/>
      <dgm:spPr/>
    </dgm:pt>
    <dgm:pt modelId="{7F349F49-E5CC-4D78-B951-01054973936A}" type="pres">
      <dgm:prSet presAssocID="{87EFFFB7-828B-425E-AD32-7A9CADD0039E}" presName="node" presStyleLbl="node1" presStyleIdx="2" presStyleCnt="8" custScaleX="110020" custScaleY="210265" custLinFactNeighborX="-7393" custLinFactNeighborY="-22">
        <dgm:presLayoutVars>
          <dgm:bulletEnabled val="1"/>
        </dgm:presLayoutVars>
      </dgm:prSet>
      <dgm:spPr/>
      <dgm:t>
        <a:bodyPr/>
        <a:lstStyle/>
        <a:p>
          <a:endParaRPr lang="en-US"/>
        </a:p>
      </dgm:t>
    </dgm:pt>
    <dgm:pt modelId="{FC70661F-3487-4861-9147-03409310008C}" type="pres">
      <dgm:prSet presAssocID="{7A22CBBF-2102-4B2E-AB92-917639D9A9DA}" presName="sibTrans" presStyleCnt="0"/>
      <dgm:spPr/>
    </dgm:pt>
    <dgm:pt modelId="{C5511BE7-1994-4BF4-A6CB-DC7B7357DF6C}" type="pres">
      <dgm:prSet presAssocID="{4E729F63-8BED-4520-BF99-7B2FA187A3F5}" presName="node" presStyleLbl="node1" presStyleIdx="3" presStyleCnt="8" custScaleX="110020" custScaleY="210265" custLinFactNeighborX="-11706" custLinFactNeighborY="-22">
        <dgm:presLayoutVars>
          <dgm:bulletEnabled val="1"/>
        </dgm:presLayoutVars>
      </dgm:prSet>
      <dgm:spPr/>
      <dgm:t>
        <a:bodyPr/>
        <a:lstStyle/>
        <a:p>
          <a:endParaRPr lang="en-US"/>
        </a:p>
      </dgm:t>
    </dgm:pt>
    <dgm:pt modelId="{2B078C4A-F3C5-4C08-8BFA-0E2A8B73D013}" type="pres">
      <dgm:prSet presAssocID="{BB444A68-956F-4D49-B448-26E98124BB48}" presName="sibTrans" presStyleCnt="0"/>
      <dgm:spPr/>
    </dgm:pt>
    <dgm:pt modelId="{0874D8BB-7F24-4C15-8EC9-1CB7788D9F71}" type="pres">
      <dgm:prSet presAssocID="{32181C95-2AE0-48DE-B563-BDDAF1C1599E}" presName="node" presStyleLbl="node1" presStyleIdx="4" presStyleCnt="8" custScaleX="110020" custScaleY="210265" custLinFactNeighborX="-15466" custLinFactNeighborY="-22">
        <dgm:presLayoutVars>
          <dgm:bulletEnabled val="1"/>
        </dgm:presLayoutVars>
      </dgm:prSet>
      <dgm:spPr/>
      <dgm:t>
        <a:bodyPr/>
        <a:lstStyle/>
        <a:p>
          <a:endParaRPr lang="en-US"/>
        </a:p>
      </dgm:t>
    </dgm:pt>
    <dgm:pt modelId="{51122798-9D11-4C41-91D8-A1D54A6FDA85}" type="pres">
      <dgm:prSet presAssocID="{85D19F0F-28A7-4D6D-A329-4111B844240B}" presName="sibTrans" presStyleCnt="0"/>
      <dgm:spPr/>
    </dgm:pt>
    <dgm:pt modelId="{778706AC-1D4B-407C-ABCF-C4AE69DC5BBB}" type="pres">
      <dgm:prSet presAssocID="{83380E20-767E-452A-A71F-1D8C4D63626E}" presName="node" presStyleLbl="node1" presStyleIdx="5" presStyleCnt="8" custScaleX="110020" custScaleY="210265" custLinFactNeighborX="-18530">
        <dgm:presLayoutVars>
          <dgm:bulletEnabled val="1"/>
        </dgm:presLayoutVars>
      </dgm:prSet>
      <dgm:spPr/>
      <dgm:t>
        <a:bodyPr/>
        <a:lstStyle/>
        <a:p>
          <a:endParaRPr lang="en-US"/>
        </a:p>
      </dgm:t>
    </dgm:pt>
    <dgm:pt modelId="{9423464B-269A-4712-B206-E9625DDA67BB}" type="pres">
      <dgm:prSet presAssocID="{422442CF-FE9C-4CA3-9F32-7961932E206A}" presName="sibTrans" presStyleCnt="0"/>
      <dgm:spPr/>
    </dgm:pt>
    <dgm:pt modelId="{95932F77-4EE8-4ED0-8A39-1EEA6C921ECA}" type="pres">
      <dgm:prSet presAssocID="{CFFB72EF-83B7-4C32-B2E2-4F8B18B40EBA}" presName="node" presStyleLbl="node1" presStyleIdx="6" presStyleCnt="8" custScaleX="110020" custScaleY="210265" custLinFactNeighborX="-21619" custLinFactNeighborY="-21">
        <dgm:presLayoutVars>
          <dgm:bulletEnabled val="1"/>
        </dgm:presLayoutVars>
      </dgm:prSet>
      <dgm:spPr/>
      <dgm:t>
        <a:bodyPr/>
        <a:lstStyle/>
        <a:p>
          <a:endParaRPr lang="en-US"/>
        </a:p>
      </dgm:t>
    </dgm:pt>
    <dgm:pt modelId="{6763D09E-36BD-480F-B4BE-ABA050572288}" type="pres">
      <dgm:prSet presAssocID="{E674C8CB-AFFF-4B69-A1D4-1C5DA514D794}" presName="sibTrans" presStyleCnt="0"/>
      <dgm:spPr/>
    </dgm:pt>
    <dgm:pt modelId="{824B32EA-0693-4FD5-B455-429CB2E909BF}" type="pres">
      <dgm:prSet presAssocID="{84A68FF0-5F70-4A50-ADE6-2D8B4A892D6A}" presName="node" presStyleLbl="node1" presStyleIdx="7" presStyleCnt="8" custScaleX="110020" custScaleY="210265" custLinFactNeighborX="-27853">
        <dgm:presLayoutVars>
          <dgm:bulletEnabled val="1"/>
        </dgm:presLayoutVars>
      </dgm:prSet>
      <dgm:spPr/>
      <dgm:t>
        <a:bodyPr/>
        <a:lstStyle/>
        <a:p>
          <a:endParaRPr lang="en-US"/>
        </a:p>
      </dgm:t>
    </dgm:pt>
  </dgm:ptLst>
  <dgm:cxnLst>
    <dgm:cxn modelId="{33A4A9F1-B061-4A05-B34C-8D3433D799A1}" srcId="{02F2E00C-5F7D-4F3B-9F71-D5B4AAC85F7F}" destId="{32181C95-2AE0-48DE-B563-BDDAF1C1599E}" srcOrd="4" destOrd="0" parTransId="{1728141B-48C1-46AC-AD2B-C1D7B0BB2063}" sibTransId="{85D19F0F-28A7-4D6D-A329-4111B844240B}"/>
    <dgm:cxn modelId="{21D6E0FF-408A-437A-97C7-BB198E316E17}" type="presOf" srcId="{ACB18EC1-D66E-4CA8-B295-4257330FEA81}" destId="{95C4C6F8-5F67-4A0E-8923-5426134DA253}" srcOrd="0" destOrd="0" presId="urn:microsoft.com/office/officeart/2005/8/layout/default"/>
    <dgm:cxn modelId="{8E7339F7-7F93-4171-9251-4DB413203222}" srcId="{02F2E00C-5F7D-4F3B-9F71-D5B4AAC85F7F}" destId="{87EFFFB7-828B-425E-AD32-7A9CADD0039E}" srcOrd="2" destOrd="0" parTransId="{EBB09E66-72D5-4BED-9E68-A6375584365F}" sibTransId="{7A22CBBF-2102-4B2E-AB92-917639D9A9DA}"/>
    <dgm:cxn modelId="{613AD15D-B3BC-4595-9109-B265E35CFFFE}" srcId="{02F2E00C-5F7D-4F3B-9F71-D5B4AAC85F7F}" destId="{4E729F63-8BED-4520-BF99-7B2FA187A3F5}" srcOrd="3" destOrd="0" parTransId="{B77BE80E-6CB8-4E40-991C-953E87B8D407}" sibTransId="{BB444A68-956F-4D49-B448-26E98124BB48}"/>
    <dgm:cxn modelId="{D7D0995F-3341-4B63-97B8-F65481EE87FB}" type="presOf" srcId="{32181C95-2AE0-48DE-B563-BDDAF1C1599E}" destId="{0874D8BB-7F24-4C15-8EC9-1CB7788D9F71}" srcOrd="0" destOrd="0" presId="urn:microsoft.com/office/officeart/2005/8/layout/default"/>
    <dgm:cxn modelId="{C441987C-7483-4707-B20F-6909344C918B}" type="presOf" srcId="{4E729F63-8BED-4520-BF99-7B2FA187A3F5}" destId="{C5511BE7-1994-4BF4-A6CB-DC7B7357DF6C}" srcOrd="0" destOrd="0" presId="urn:microsoft.com/office/officeart/2005/8/layout/default"/>
    <dgm:cxn modelId="{898AEC1B-3EC2-4DA0-AB87-BD16FB09FA69}" type="presOf" srcId="{CFFB72EF-83B7-4C32-B2E2-4F8B18B40EBA}" destId="{95932F77-4EE8-4ED0-8A39-1EEA6C921ECA}" srcOrd="0" destOrd="0" presId="urn:microsoft.com/office/officeart/2005/8/layout/default"/>
    <dgm:cxn modelId="{A23A0CB1-8B53-442F-9A6F-AAFD85382DCE}" srcId="{02F2E00C-5F7D-4F3B-9F71-D5B4AAC85F7F}" destId="{83380E20-767E-452A-A71F-1D8C4D63626E}" srcOrd="5" destOrd="0" parTransId="{F1DE6A9A-431A-4A39-8F4D-5F69F56DD26C}" sibTransId="{422442CF-FE9C-4CA3-9F32-7961932E206A}"/>
    <dgm:cxn modelId="{23F38517-1242-4E0E-B1A6-C710EDA68941}" type="presOf" srcId="{8DCCEE01-0A6A-4CDD-A108-0F1D55291560}" destId="{B4E368A7-0878-45D7-8365-4365B0478445}" srcOrd="0" destOrd="0" presId="urn:microsoft.com/office/officeart/2005/8/layout/default"/>
    <dgm:cxn modelId="{5634457D-72EC-4ED4-8542-906F1D40ACE3}" srcId="{02F2E00C-5F7D-4F3B-9F71-D5B4AAC85F7F}" destId="{CFFB72EF-83B7-4C32-B2E2-4F8B18B40EBA}" srcOrd="6" destOrd="0" parTransId="{09DBFEC2-F211-4A72-8D37-59D653C5306D}" sibTransId="{E674C8CB-AFFF-4B69-A1D4-1C5DA514D794}"/>
    <dgm:cxn modelId="{5FDC838C-04A7-48C8-A768-FE38797074B9}" srcId="{02F2E00C-5F7D-4F3B-9F71-D5B4AAC85F7F}" destId="{8DCCEE01-0A6A-4CDD-A108-0F1D55291560}" srcOrd="1" destOrd="0" parTransId="{F693F39D-34D4-428B-BF39-D5C45209B4D4}" sibTransId="{A1A2CB55-0861-4EBD-8595-385A64FCB8FC}"/>
    <dgm:cxn modelId="{63A95EC2-C625-4323-916B-EE22CF7F5E1B}" type="presOf" srcId="{83380E20-767E-452A-A71F-1D8C4D63626E}" destId="{778706AC-1D4B-407C-ABCF-C4AE69DC5BBB}" srcOrd="0" destOrd="0" presId="urn:microsoft.com/office/officeart/2005/8/layout/default"/>
    <dgm:cxn modelId="{6F6B3C06-8F96-4117-91C0-83D008588128}" srcId="{02F2E00C-5F7D-4F3B-9F71-D5B4AAC85F7F}" destId="{ACB18EC1-D66E-4CA8-B295-4257330FEA81}" srcOrd="0" destOrd="0" parTransId="{E0C413FF-1958-4ABD-8F09-0CDE93A0FE3F}" sibTransId="{FBB03D7F-9B78-48D9-B0D1-D8FBBF540B14}"/>
    <dgm:cxn modelId="{6BB94CB1-9958-425A-8CCD-E0AA042C42AE}" type="presOf" srcId="{87EFFFB7-828B-425E-AD32-7A9CADD0039E}" destId="{7F349F49-E5CC-4D78-B951-01054973936A}" srcOrd="0" destOrd="0" presId="urn:microsoft.com/office/officeart/2005/8/layout/default"/>
    <dgm:cxn modelId="{8C92E43B-C5CC-4783-93D0-FEC564EF7B67}" type="presOf" srcId="{84A68FF0-5F70-4A50-ADE6-2D8B4A892D6A}" destId="{824B32EA-0693-4FD5-B455-429CB2E909BF}" srcOrd="0" destOrd="0" presId="urn:microsoft.com/office/officeart/2005/8/layout/default"/>
    <dgm:cxn modelId="{F72C6B98-25FE-464F-B922-8234CD0E9D3C}" srcId="{02F2E00C-5F7D-4F3B-9F71-D5B4AAC85F7F}" destId="{84A68FF0-5F70-4A50-ADE6-2D8B4A892D6A}" srcOrd="7" destOrd="0" parTransId="{8B0A94EA-228E-4EA0-9F07-3C173FF1C9A8}" sibTransId="{F019E46B-A426-4A30-A010-05F104AE98FC}"/>
    <dgm:cxn modelId="{5FDAE217-3C90-4ABD-85B2-FEA9038D89F4}" type="presOf" srcId="{02F2E00C-5F7D-4F3B-9F71-D5B4AAC85F7F}" destId="{37175E93-D29B-40F5-ABC6-4737B9C23D8D}" srcOrd="0" destOrd="0" presId="urn:microsoft.com/office/officeart/2005/8/layout/default"/>
    <dgm:cxn modelId="{0507696C-922B-4FF5-B4AB-74B81F982DDD}" type="presParOf" srcId="{37175E93-D29B-40F5-ABC6-4737B9C23D8D}" destId="{95C4C6F8-5F67-4A0E-8923-5426134DA253}" srcOrd="0" destOrd="0" presId="urn:microsoft.com/office/officeart/2005/8/layout/default"/>
    <dgm:cxn modelId="{AAE31AA0-FE1B-4143-B80B-DBB775FF41B6}" type="presParOf" srcId="{37175E93-D29B-40F5-ABC6-4737B9C23D8D}" destId="{928C9C62-33F0-4EAF-96BA-B60386969F9C}" srcOrd="1" destOrd="0" presId="urn:microsoft.com/office/officeart/2005/8/layout/default"/>
    <dgm:cxn modelId="{951E1AC2-0211-4E09-9C2A-38C8C7BE8D5D}" type="presParOf" srcId="{37175E93-D29B-40F5-ABC6-4737B9C23D8D}" destId="{B4E368A7-0878-45D7-8365-4365B0478445}" srcOrd="2" destOrd="0" presId="urn:microsoft.com/office/officeart/2005/8/layout/default"/>
    <dgm:cxn modelId="{310FB61F-CC56-49AE-8277-EFDCCAB5AE6B}" type="presParOf" srcId="{37175E93-D29B-40F5-ABC6-4737B9C23D8D}" destId="{9626DF60-9AC2-43F0-96E7-CC1E4448B469}" srcOrd="3" destOrd="0" presId="urn:microsoft.com/office/officeart/2005/8/layout/default"/>
    <dgm:cxn modelId="{2969AA01-7251-469B-BF53-2C8C197A3E9C}" type="presParOf" srcId="{37175E93-D29B-40F5-ABC6-4737B9C23D8D}" destId="{7F349F49-E5CC-4D78-B951-01054973936A}" srcOrd="4" destOrd="0" presId="urn:microsoft.com/office/officeart/2005/8/layout/default"/>
    <dgm:cxn modelId="{D640549D-0C7F-47B3-9B5E-91851F96C8CE}" type="presParOf" srcId="{37175E93-D29B-40F5-ABC6-4737B9C23D8D}" destId="{FC70661F-3487-4861-9147-03409310008C}" srcOrd="5" destOrd="0" presId="urn:microsoft.com/office/officeart/2005/8/layout/default"/>
    <dgm:cxn modelId="{BADF5811-3642-45AD-B2DA-EC652491CEF9}" type="presParOf" srcId="{37175E93-D29B-40F5-ABC6-4737B9C23D8D}" destId="{C5511BE7-1994-4BF4-A6CB-DC7B7357DF6C}" srcOrd="6" destOrd="0" presId="urn:microsoft.com/office/officeart/2005/8/layout/default"/>
    <dgm:cxn modelId="{278958E1-4016-4006-8B64-9FEC9174BC8B}" type="presParOf" srcId="{37175E93-D29B-40F5-ABC6-4737B9C23D8D}" destId="{2B078C4A-F3C5-4C08-8BFA-0E2A8B73D013}" srcOrd="7" destOrd="0" presId="urn:microsoft.com/office/officeart/2005/8/layout/default"/>
    <dgm:cxn modelId="{9C235280-1D5D-4837-8EAE-8041023EFDC2}" type="presParOf" srcId="{37175E93-D29B-40F5-ABC6-4737B9C23D8D}" destId="{0874D8BB-7F24-4C15-8EC9-1CB7788D9F71}" srcOrd="8" destOrd="0" presId="urn:microsoft.com/office/officeart/2005/8/layout/default"/>
    <dgm:cxn modelId="{30F6E568-9999-4B1E-81C6-7C335031975A}" type="presParOf" srcId="{37175E93-D29B-40F5-ABC6-4737B9C23D8D}" destId="{51122798-9D11-4C41-91D8-A1D54A6FDA85}" srcOrd="9" destOrd="0" presId="urn:microsoft.com/office/officeart/2005/8/layout/default"/>
    <dgm:cxn modelId="{7EB489C0-3EDC-4D7A-841E-AAE5D7FDF9F3}" type="presParOf" srcId="{37175E93-D29B-40F5-ABC6-4737B9C23D8D}" destId="{778706AC-1D4B-407C-ABCF-C4AE69DC5BBB}" srcOrd="10" destOrd="0" presId="urn:microsoft.com/office/officeart/2005/8/layout/default"/>
    <dgm:cxn modelId="{A274F5D9-9707-4841-BC89-33423DC8A7DE}" type="presParOf" srcId="{37175E93-D29B-40F5-ABC6-4737B9C23D8D}" destId="{9423464B-269A-4712-B206-E9625DDA67BB}" srcOrd="11" destOrd="0" presId="urn:microsoft.com/office/officeart/2005/8/layout/default"/>
    <dgm:cxn modelId="{E9032725-BB57-46E2-A783-E50C6AF05811}" type="presParOf" srcId="{37175E93-D29B-40F5-ABC6-4737B9C23D8D}" destId="{95932F77-4EE8-4ED0-8A39-1EEA6C921ECA}" srcOrd="12" destOrd="0" presId="urn:microsoft.com/office/officeart/2005/8/layout/default"/>
    <dgm:cxn modelId="{8EC92871-E699-4E45-8EB3-CAC6C0A5D3E3}" type="presParOf" srcId="{37175E93-D29B-40F5-ABC6-4737B9C23D8D}" destId="{6763D09E-36BD-480F-B4BE-ABA050572288}" srcOrd="13" destOrd="0" presId="urn:microsoft.com/office/officeart/2005/8/layout/default"/>
    <dgm:cxn modelId="{CA27F893-BB1A-4DA9-9B56-1DD4C78957FD}" type="presParOf" srcId="{37175E93-D29B-40F5-ABC6-4737B9C23D8D}" destId="{824B32EA-0693-4FD5-B455-429CB2E909BF}" srcOrd="14" destOrd="0" presId="urn:microsoft.com/office/officeart/2005/8/layout/default"/>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DE62166-0EBD-441A-BEAD-175E9F5C77D2}" type="doc">
      <dgm:prSet loTypeId="urn:microsoft.com/office/officeart/2005/8/layout/hChevron3" loCatId="process" qsTypeId="urn:microsoft.com/office/officeart/2005/8/quickstyle/simple1" qsCatId="simple" csTypeId="urn:microsoft.com/office/officeart/2005/8/colors/accent1_2" csCatId="accent1" phldr="1"/>
      <dgm:spPr/>
    </dgm:pt>
    <dgm:pt modelId="{3B3B6499-C332-440A-8437-A210164286E9}">
      <dgm:prSet phldrT="[Text]"/>
      <dgm:spPr/>
      <dgm:t>
        <a:bodyPr/>
        <a:lstStyle/>
        <a:p>
          <a:r>
            <a:rPr lang="en-US" dirty="0" smtClean="0"/>
            <a:t>Input</a:t>
          </a:r>
          <a:endParaRPr lang="en-US" dirty="0"/>
        </a:p>
      </dgm:t>
    </dgm:pt>
    <dgm:pt modelId="{97B3B9C3-B0EA-4C70-A3D0-9282A85CC6F3}" type="parTrans" cxnId="{C160BC40-2A29-4C48-988F-313586C525FA}">
      <dgm:prSet/>
      <dgm:spPr/>
      <dgm:t>
        <a:bodyPr/>
        <a:lstStyle/>
        <a:p>
          <a:endParaRPr lang="en-US"/>
        </a:p>
      </dgm:t>
    </dgm:pt>
    <dgm:pt modelId="{0F8F364D-6969-44CE-9D09-E125271E4CA3}" type="sibTrans" cxnId="{C160BC40-2A29-4C48-988F-313586C525FA}">
      <dgm:prSet/>
      <dgm:spPr/>
      <dgm:t>
        <a:bodyPr/>
        <a:lstStyle/>
        <a:p>
          <a:endParaRPr lang="en-US"/>
        </a:p>
      </dgm:t>
    </dgm:pt>
    <dgm:pt modelId="{ACCC6969-F206-4157-AC28-E8FF6505ADCF}">
      <dgm:prSet phldrT="[Text]"/>
      <dgm:spPr/>
      <dgm:t>
        <a:bodyPr/>
        <a:lstStyle/>
        <a:p>
          <a:r>
            <a:rPr lang="en-US" dirty="0" smtClean="0"/>
            <a:t>Post-Harvest Handling</a:t>
          </a:r>
          <a:endParaRPr lang="en-US" dirty="0"/>
        </a:p>
      </dgm:t>
    </dgm:pt>
    <dgm:pt modelId="{47495DDF-0CCF-487B-8842-7DBC587BF576}" type="parTrans" cxnId="{4913C294-BDC1-4AB1-B09C-C527304E6DAF}">
      <dgm:prSet/>
      <dgm:spPr/>
      <dgm:t>
        <a:bodyPr/>
        <a:lstStyle/>
        <a:p>
          <a:endParaRPr lang="en-US"/>
        </a:p>
      </dgm:t>
    </dgm:pt>
    <dgm:pt modelId="{0FD7EC30-781F-49AD-96B8-9C5EFA5331D0}" type="sibTrans" cxnId="{4913C294-BDC1-4AB1-B09C-C527304E6DAF}">
      <dgm:prSet/>
      <dgm:spPr/>
      <dgm:t>
        <a:bodyPr/>
        <a:lstStyle/>
        <a:p>
          <a:endParaRPr lang="en-US"/>
        </a:p>
      </dgm:t>
    </dgm:pt>
    <dgm:pt modelId="{C251CFD5-F9F7-4244-BE0F-00C68FA9E804}">
      <dgm:prSet/>
      <dgm:spPr>
        <a:solidFill>
          <a:schemeClr val="accent2"/>
        </a:solidFill>
      </dgm:spPr>
      <dgm:t>
        <a:bodyPr/>
        <a:lstStyle/>
        <a:p>
          <a:r>
            <a:rPr lang="en-US" dirty="0" smtClean="0"/>
            <a:t>Production</a:t>
          </a:r>
          <a:endParaRPr lang="en-US" dirty="0"/>
        </a:p>
      </dgm:t>
    </dgm:pt>
    <dgm:pt modelId="{AAB40F03-2F13-4BA1-AFF5-E99C38D1C1A4}" type="parTrans" cxnId="{438F0D9E-D8E4-4BFE-93A1-C0E47617DFB0}">
      <dgm:prSet/>
      <dgm:spPr/>
      <dgm:t>
        <a:bodyPr/>
        <a:lstStyle/>
        <a:p>
          <a:endParaRPr lang="en-US"/>
        </a:p>
      </dgm:t>
    </dgm:pt>
    <dgm:pt modelId="{B5A2424B-EBAE-4D1A-A498-78BEE5B71D1B}" type="sibTrans" cxnId="{438F0D9E-D8E4-4BFE-93A1-C0E47617DFB0}">
      <dgm:prSet/>
      <dgm:spPr/>
      <dgm:t>
        <a:bodyPr/>
        <a:lstStyle/>
        <a:p>
          <a:endParaRPr lang="en-US"/>
        </a:p>
      </dgm:t>
    </dgm:pt>
    <dgm:pt modelId="{D1283A69-7D65-483C-8B2C-D9E35836913D}">
      <dgm:prSet/>
      <dgm:spPr/>
      <dgm:t>
        <a:bodyPr/>
        <a:lstStyle/>
        <a:p>
          <a:r>
            <a:rPr lang="en-US" dirty="0" smtClean="0"/>
            <a:t>Harvest</a:t>
          </a:r>
          <a:endParaRPr lang="en-US" dirty="0"/>
        </a:p>
      </dgm:t>
    </dgm:pt>
    <dgm:pt modelId="{DFF7C24F-6591-4984-8BEA-60FBBA820738}" type="parTrans" cxnId="{E328266C-637A-4941-B3D5-B0E3EF7AF49F}">
      <dgm:prSet/>
      <dgm:spPr/>
      <dgm:t>
        <a:bodyPr/>
        <a:lstStyle/>
        <a:p>
          <a:endParaRPr lang="en-US"/>
        </a:p>
      </dgm:t>
    </dgm:pt>
    <dgm:pt modelId="{74C9A191-D043-436D-8CE4-931DF44D3595}" type="sibTrans" cxnId="{E328266C-637A-4941-B3D5-B0E3EF7AF49F}">
      <dgm:prSet/>
      <dgm:spPr/>
      <dgm:t>
        <a:bodyPr/>
        <a:lstStyle/>
        <a:p>
          <a:endParaRPr lang="en-US"/>
        </a:p>
      </dgm:t>
    </dgm:pt>
    <dgm:pt modelId="{AACEA40E-C033-44DB-B40A-63580773ECDA}" type="pres">
      <dgm:prSet presAssocID="{DDE62166-0EBD-441A-BEAD-175E9F5C77D2}" presName="Name0" presStyleCnt="0">
        <dgm:presLayoutVars>
          <dgm:dir/>
          <dgm:resizeHandles val="exact"/>
        </dgm:presLayoutVars>
      </dgm:prSet>
      <dgm:spPr/>
    </dgm:pt>
    <dgm:pt modelId="{175016C0-97F4-4312-BE80-C5FCB080ED0B}" type="pres">
      <dgm:prSet presAssocID="{3B3B6499-C332-440A-8437-A210164286E9}" presName="parTxOnly" presStyleLbl="node1" presStyleIdx="0" presStyleCnt="4">
        <dgm:presLayoutVars>
          <dgm:bulletEnabled val="1"/>
        </dgm:presLayoutVars>
      </dgm:prSet>
      <dgm:spPr/>
      <dgm:t>
        <a:bodyPr/>
        <a:lstStyle/>
        <a:p>
          <a:endParaRPr lang="en-US"/>
        </a:p>
      </dgm:t>
    </dgm:pt>
    <dgm:pt modelId="{A7E814E0-34B7-4B91-B2AE-C9420C6D341C}" type="pres">
      <dgm:prSet presAssocID="{0F8F364D-6969-44CE-9D09-E125271E4CA3}" presName="parSpace" presStyleCnt="0"/>
      <dgm:spPr/>
    </dgm:pt>
    <dgm:pt modelId="{E7268658-A88D-44BA-9ECA-F30BF1ABF2DC}" type="pres">
      <dgm:prSet presAssocID="{C251CFD5-F9F7-4244-BE0F-00C68FA9E804}" presName="parTxOnly" presStyleLbl="node1" presStyleIdx="1" presStyleCnt="4">
        <dgm:presLayoutVars>
          <dgm:bulletEnabled val="1"/>
        </dgm:presLayoutVars>
      </dgm:prSet>
      <dgm:spPr/>
      <dgm:t>
        <a:bodyPr/>
        <a:lstStyle/>
        <a:p>
          <a:endParaRPr lang="en-US"/>
        </a:p>
      </dgm:t>
    </dgm:pt>
    <dgm:pt modelId="{B8A7BF7D-F94F-4B43-8DD7-FE391717613E}" type="pres">
      <dgm:prSet presAssocID="{B5A2424B-EBAE-4D1A-A498-78BEE5B71D1B}" presName="parSpace" presStyleCnt="0"/>
      <dgm:spPr/>
    </dgm:pt>
    <dgm:pt modelId="{D8066D86-0DD7-4C24-A396-43A1A063BC66}" type="pres">
      <dgm:prSet presAssocID="{D1283A69-7D65-483C-8B2C-D9E35836913D}" presName="parTxOnly" presStyleLbl="node1" presStyleIdx="2" presStyleCnt="4">
        <dgm:presLayoutVars>
          <dgm:bulletEnabled val="1"/>
        </dgm:presLayoutVars>
      </dgm:prSet>
      <dgm:spPr/>
      <dgm:t>
        <a:bodyPr/>
        <a:lstStyle/>
        <a:p>
          <a:endParaRPr lang="en-US"/>
        </a:p>
      </dgm:t>
    </dgm:pt>
    <dgm:pt modelId="{8FB4E42C-D9D3-4C5D-9188-B3B2C2DE8C69}" type="pres">
      <dgm:prSet presAssocID="{74C9A191-D043-436D-8CE4-931DF44D3595}" presName="parSpace" presStyleCnt="0"/>
      <dgm:spPr/>
    </dgm:pt>
    <dgm:pt modelId="{C10C51FB-B364-4AA3-B25D-411CB5084AA5}" type="pres">
      <dgm:prSet presAssocID="{ACCC6969-F206-4157-AC28-E8FF6505ADCF}" presName="parTxOnly" presStyleLbl="node1" presStyleIdx="3" presStyleCnt="4">
        <dgm:presLayoutVars>
          <dgm:bulletEnabled val="1"/>
        </dgm:presLayoutVars>
      </dgm:prSet>
      <dgm:spPr/>
      <dgm:t>
        <a:bodyPr/>
        <a:lstStyle/>
        <a:p>
          <a:endParaRPr lang="en-US"/>
        </a:p>
      </dgm:t>
    </dgm:pt>
  </dgm:ptLst>
  <dgm:cxnLst>
    <dgm:cxn modelId="{6FC10FC5-7C0D-4F8C-B884-37DD31ABDA38}" type="presOf" srcId="{C251CFD5-F9F7-4244-BE0F-00C68FA9E804}" destId="{E7268658-A88D-44BA-9ECA-F30BF1ABF2DC}" srcOrd="0" destOrd="0" presId="urn:microsoft.com/office/officeart/2005/8/layout/hChevron3"/>
    <dgm:cxn modelId="{F377FA20-D1C1-4E69-B580-0101C78E080B}" type="presOf" srcId="{3B3B6499-C332-440A-8437-A210164286E9}" destId="{175016C0-97F4-4312-BE80-C5FCB080ED0B}" srcOrd="0" destOrd="0" presId="urn:microsoft.com/office/officeart/2005/8/layout/hChevron3"/>
    <dgm:cxn modelId="{E328266C-637A-4941-B3D5-B0E3EF7AF49F}" srcId="{DDE62166-0EBD-441A-BEAD-175E9F5C77D2}" destId="{D1283A69-7D65-483C-8B2C-D9E35836913D}" srcOrd="2" destOrd="0" parTransId="{DFF7C24F-6591-4984-8BEA-60FBBA820738}" sibTransId="{74C9A191-D043-436D-8CE4-931DF44D3595}"/>
    <dgm:cxn modelId="{E32462F9-0FEA-44C3-91B6-24A033166259}" type="presOf" srcId="{DDE62166-0EBD-441A-BEAD-175E9F5C77D2}" destId="{AACEA40E-C033-44DB-B40A-63580773ECDA}" srcOrd="0" destOrd="0" presId="urn:microsoft.com/office/officeart/2005/8/layout/hChevron3"/>
    <dgm:cxn modelId="{4913C294-BDC1-4AB1-B09C-C527304E6DAF}" srcId="{DDE62166-0EBD-441A-BEAD-175E9F5C77D2}" destId="{ACCC6969-F206-4157-AC28-E8FF6505ADCF}" srcOrd="3" destOrd="0" parTransId="{47495DDF-0CCF-487B-8842-7DBC587BF576}" sibTransId="{0FD7EC30-781F-49AD-96B8-9C5EFA5331D0}"/>
    <dgm:cxn modelId="{9B5FF51E-4112-4D52-93A5-469C6538D1C7}" type="presOf" srcId="{ACCC6969-F206-4157-AC28-E8FF6505ADCF}" destId="{C10C51FB-B364-4AA3-B25D-411CB5084AA5}" srcOrd="0" destOrd="0" presId="urn:microsoft.com/office/officeart/2005/8/layout/hChevron3"/>
    <dgm:cxn modelId="{C160BC40-2A29-4C48-988F-313586C525FA}" srcId="{DDE62166-0EBD-441A-BEAD-175E9F5C77D2}" destId="{3B3B6499-C332-440A-8437-A210164286E9}" srcOrd="0" destOrd="0" parTransId="{97B3B9C3-B0EA-4C70-A3D0-9282A85CC6F3}" sibTransId="{0F8F364D-6969-44CE-9D09-E125271E4CA3}"/>
    <dgm:cxn modelId="{438F0D9E-D8E4-4BFE-93A1-C0E47617DFB0}" srcId="{DDE62166-0EBD-441A-BEAD-175E9F5C77D2}" destId="{C251CFD5-F9F7-4244-BE0F-00C68FA9E804}" srcOrd="1" destOrd="0" parTransId="{AAB40F03-2F13-4BA1-AFF5-E99C38D1C1A4}" sibTransId="{B5A2424B-EBAE-4D1A-A498-78BEE5B71D1B}"/>
    <dgm:cxn modelId="{E952D4B1-660D-4C59-A09E-E1F699FDFCD8}" type="presOf" srcId="{D1283A69-7D65-483C-8B2C-D9E35836913D}" destId="{D8066D86-0DD7-4C24-A396-43A1A063BC66}" srcOrd="0" destOrd="0" presId="urn:microsoft.com/office/officeart/2005/8/layout/hChevron3"/>
    <dgm:cxn modelId="{F4C984B5-B66A-4836-9B81-972EF82DD4FC}" type="presParOf" srcId="{AACEA40E-C033-44DB-B40A-63580773ECDA}" destId="{175016C0-97F4-4312-BE80-C5FCB080ED0B}" srcOrd="0" destOrd="0" presId="urn:microsoft.com/office/officeart/2005/8/layout/hChevron3"/>
    <dgm:cxn modelId="{50716937-52E7-4C42-B24D-B4C57835DF54}" type="presParOf" srcId="{AACEA40E-C033-44DB-B40A-63580773ECDA}" destId="{A7E814E0-34B7-4B91-B2AE-C9420C6D341C}" srcOrd="1" destOrd="0" presId="urn:microsoft.com/office/officeart/2005/8/layout/hChevron3"/>
    <dgm:cxn modelId="{99FD25A4-E5B0-4659-8D94-41B0E7F91878}" type="presParOf" srcId="{AACEA40E-C033-44DB-B40A-63580773ECDA}" destId="{E7268658-A88D-44BA-9ECA-F30BF1ABF2DC}" srcOrd="2" destOrd="0" presId="urn:microsoft.com/office/officeart/2005/8/layout/hChevron3"/>
    <dgm:cxn modelId="{E3BAE526-9E32-41B9-BC3E-5297D9FD8026}" type="presParOf" srcId="{AACEA40E-C033-44DB-B40A-63580773ECDA}" destId="{B8A7BF7D-F94F-4B43-8DD7-FE391717613E}" srcOrd="3" destOrd="0" presId="urn:microsoft.com/office/officeart/2005/8/layout/hChevron3"/>
    <dgm:cxn modelId="{FE56067A-9052-45CC-AED9-220841FBA000}" type="presParOf" srcId="{AACEA40E-C033-44DB-B40A-63580773ECDA}" destId="{D8066D86-0DD7-4C24-A396-43A1A063BC66}" srcOrd="4" destOrd="0" presId="urn:microsoft.com/office/officeart/2005/8/layout/hChevron3"/>
    <dgm:cxn modelId="{55A8599D-080F-4B7A-8390-357835586C29}" type="presParOf" srcId="{AACEA40E-C033-44DB-B40A-63580773ECDA}" destId="{8FB4E42C-D9D3-4C5D-9188-B3B2C2DE8C69}" srcOrd="5" destOrd="0" presId="urn:microsoft.com/office/officeart/2005/8/layout/hChevron3"/>
    <dgm:cxn modelId="{AA794B2D-8A22-447D-99E0-AB77B14E6A8B}" type="presParOf" srcId="{AACEA40E-C033-44DB-B40A-63580773ECDA}" destId="{C10C51FB-B364-4AA3-B25D-411CB5084AA5}" srcOrd="6"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DE62166-0EBD-441A-BEAD-175E9F5C77D2}" type="doc">
      <dgm:prSet loTypeId="urn:microsoft.com/office/officeart/2005/8/layout/hChevron3" loCatId="process" qsTypeId="urn:microsoft.com/office/officeart/2005/8/quickstyle/simple1" qsCatId="simple" csTypeId="urn:microsoft.com/office/officeart/2005/8/colors/accent1_2" csCatId="accent1" phldr="1"/>
      <dgm:spPr/>
    </dgm:pt>
    <dgm:pt modelId="{3B3B6499-C332-440A-8437-A210164286E9}">
      <dgm:prSet phldrT="[Text]"/>
      <dgm:spPr/>
      <dgm:t>
        <a:bodyPr/>
        <a:lstStyle/>
        <a:p>
          <a:r>
            <a:rPr lang="en-US" dirty="0" smtClean="0"/>
            <a:t>Input</a:t>
          </a:r>
          <a:endParaRPr lang="en-US" dirty="0"/>
        </a:p>
      </dgm:t>
    </dgm:pt>
    <dgm:pt modelId="{97B3B9C3-B0EA-4C70-A3D0-9282A85CC6F3}" type="parTrans" cxnId="{C160BC40-2A29-4C48-988F-313586C525FA}">
      <dgm:prSet/>
      <dgm:spPr/>
      <dgm:t>
        <a:bodyPr/>
        <a:lstStyle/>
        <a:p>
          <a:endParaRPr lang="en-US"/>
        </a:p>
      </dgm:t>
    </dgm:pt>
    <dgm:pt modelId="{0F8F364D-6969-44CE-9D09-E125271E4CA3}" type="sibTrans" cxnId="{C160BC40-2A29-4C48-988F-313586C525FA}">
      <dgm:prSet/>
      <dgm:spPr/>
      <dgm:t>
        <a:bodyPr/>
        <a:lstStyle/>
        <a:p>
          <a:endParaRPr lang="en-US"/>
        </a:p>
      </dgm:t>
    </dgm:pt>
    <dgm:pt modelId="{ACCC6969-F206-4157-AC28-E8FF6505ADCF}">
      <dgm:prSet phldrT="[Text]"/>
      <dgm:spPr/>
      <dgm:t>
        <a:bodyPr/>
        <a:lstStyle/>
        <a:p>
          <a:r>
            <a:rPr lang="en-US" dirty="0" smtClean="0"/>
            <a:t>Post-Harvest Handling</a:t>
          </a:r>
          <a:endParaRPr lang="en-US" dirty="0"/>
        </a:p>
      </dgm:t>
    </dgm:pt>
    <dgm:pt modelId="{47495DDF-0CCF-487B-8842-7DBC587BF576}" type="parTrans" cxnId="{4913C294-BDC1-4AB1-B09C-C527304E6DAF}">
      <dgm:prSet/>
      <dgm:spPr/>
      <dgm:t>
        <a:bodyPr/>
        <a:lstStyle/>
        <a:p>
          <a:endParaRPr lang="en-US"/>
        </a:p>
      </dgm:t>
    </dgm:pt>
    <dgm:pt modelId="{0FD7EC30-781F-49AD-96B8-9C5EFA5331D0}" type="sibTrans" cxnId="{4913C294-BDC1-4AB1-B09C-C527304E6DAF}">
      <dgm:prSet/>
      <dgm:spPr/>
      <dgm:t>
        <a:bodyPr/>
        <a:lstStyle/>
        <a:p>
          <a:endParaRPr lang="en-US"/>
        </a:p>
      </dgm:t>
    </dgm:pt>
    <dgm:pt modelId="{C251CFD5-F9F7-4244-BE0F-00C68FA9E804}">
      <dgm:prSet/>
      <dgm:spPr>
        <a:solidFill>
          <a:schemeClr val="accent2"/>
        </a:solidFill>
      </dgm:spPr>
      <dgm:t>
        <a:bodyPr/>
        <a:lstStyle/>
        <a:p>
          <a:r>
            <a:rPr lang="en-US" dirty="0" smtClean="0"/>
            <a:t>Production</a:t>
          </a:r>
          <a:endParaRPr lang="en-US" dirty="0"/>
        </a:p>
      </dgm:t>
    </dgm:pt>
    <dgm:pt modelId="{AAB40F03-2F13-4BA1-AFF5-E99C38D1C1A4}" type="parTrans" cxnId="{438F0D9E-D8E4-4BFE-93A1-C0E47617DFB0}">
      <dgm:prSet/>
      <dgm:spPr/>
      <dgm:t>
        <a:bodyPr/>
        <a:lstStyle/>
        <a:p>
          <a:endParaRPr lang="en-US"/>
        </a:p>
      </dgm:t>
    </dgm:pt>
    <dgm:pt modelId="{B5A2424B-EBAE-4D1A-A498-78BEE5B71D1B}" type="sibTrans" cxnId="{438F0D9E-D8E4-4BFE-93A1-C0E47617DFB0}">
      <dgm:prSet/>
      <dgm:spPr/>
      <dgm:t>
        <a:bodyPr/>
        <a:lstStyle/>
        <a:p>
          <a:endParaRPr lang="en-US"/>
        </a:p>
      </dgm:t>
    </dgm:pt>
    <dgm:pt modelId="{D1283A69-7D65-483C-8B2C-D9E35836913D}">
      <dgm:prSet/>
      <dgm:spPr/>
      <dgm:t>
        <a:bodyPr/>
        <a:lstStyle/>
        <a:p>
          <a:r>
            <a:rPr lang="en-US" dirty="0" smtClean="0"/>
            <a:t>Harvest</a:t>
          </a:r>
          <a:endParaRPr lang="en-US" dirty="0"/>
        </a:p>
      </dgm:t>
    </dgm:pt>
    <dgm:pt modelId="{DFF7C24F-6591-4984-8BEA-60FBBA820738}" type="parTrans" cxnId="{E328266C-637A-4941-B3D5-B0E3EF7AF49F}">
      <dgm:prSet/>
      <dgm:spPr/>
      <dgm:t>
        <a:bodyPr/>
        <a:lstStyle/>
        <a:p>
          <a:endParaRPr lang="en-US"/>
        </a:p>
      </dgm:t>
    </dgm:pt>
    <dgm:pt modelId="{74C9A191-D043-436D-8CE4-931DF44D3595}" type="sibTrans" cxnId="{E328266C-637A-4941-B3D5-B0E3EF7AF49F}">
      <dgm:prSet/>
      <dgm:spPr/>
      <dgm:t>
        <a:bodyPr/>
        <a:lstStyle/>
        <a:p>
          <a:endParaRPr lang="en-US"/>
        </a:p>
      </dgm:t>
    </dgm:pt>
    <dgm:pt modelId="{AACEA40E-C033-44DB-B40A-63580773ECDA}" type="pres">
      <dgm:prSet presAssocID="{DDE62166-0EBD-441A-BEAD-175E9F5C77D2}" presName="Name0" presStyleCnt="0">
        <dgm:presLayoutVars>
          <dgm:dir/>
          <dgm:resizeHandles val="exact"/>
        </dgm:presLayoutVars>
      </dgm:prSet>
      <dgm:spPr/>
    </dgm:pt>
    <dgm:pt modelId="{175016C0-97F4-4312-BE80-C5FCB080ED0B}" type="pres">
      <dgm:prSet presAssocID="{3B3B6499-C332-440A-8437-A210164286E9}" presName="parTxOnly" presStyleLbl="node1" presStyleIdx="0" presStyleCnt="4">
        <dgm:presLayoutVars>
          <dgm:bulletEnabled val="1"/>
        </dgm:presLayoutVars>
      </dgm:prSet>
      <dgm:spPr/>
      <dgm:t>
        <a:bodyPr/>
        <a:lstStyle/>
        <a:p>
          <a:endParaRPr lang="en-US"/>
        </a:p>
      </dgm:t>
    </dgm:pt>
    <dgm:pt modelId="{A7E814E0-34B7-4B91-B2AE-C9420C6D341C}" type="pres">
      <dgm:prSet presAssocID="{0F8F364D-6969-44CE-9D09-E125271E4CA3}" presName="parSpace" presStyleCnt="0"/>
      <dgm:spPr/>
    </dgm:pt>
    <dgm:pt modelId="{E7268658-A88D-44BA-9ECA-F30BF1ABF2DC}" type="pres">
      <dgm:prSet presAssocID="{C251CFD5-F9F7-4244-BE0F-00C68FA9E804}" presName="parTxOnly" presStyleLbl="node1" presStyleIdx="1" presStyleCnt="4">
        <dgm:presLayoutVars>
          <dgm:bulletEnabled val="1"/>
        </dgm:presLayoutVars>
      </dgm:prSet>
      <dgm:spPr/>
      <dgm:t>
        <a:bodyPr/>
        <a:lstStyle/>
        <a:p>
          <a:endParaRPr lang="en-US"/>
        </a:p>
      </dgm:t>
    </dgm:pt>
    <dgm:pt modelId="{B8A7BF7D-F94F-4B43-8DD7-FE391717613E}" type="pres">
      <dgm:prSet presAssocID="{B5A2424B-EBAE-4D1A-A498-78BEE5B71D1B}" presName="parSpace" presStyleCnt="0"/>
      <dgm:spPr/>
    </dgm:pt>
    <dgm:pt modelId="{D8066D86-0DD7-4C24-A396-43A1A063BC66}" type="pres">
      <dgm:prSet presAssocID="{D1283A69-7D65-483C-8B2C-D9E35836913D}" presName="parTxOnly" presStyleLbl="node1" presStyleIdx="2" presStyleCnt="4">
        <dgm:presLayoutVars>
          <dgm:bulletEnabled val="1"/>
        </dgm:presLayoutVars>
      </dgm:prSet>
      <dgm:spPr/>
      <dgm:t>
        <a:bodyPr/>
        <a:lstStyle/>
        <a:p>
          <a:endParaRPr lang="en-US"/>
        </a:p>
      </dgm:t>
    </dgm:pt>
    <dgm:pt modelId="{8FB4E42C-D9D3-4C5D-9188-B3B2C2DE8C69}" type="pres">
      <dgm:prSet presAssocID="{74C9A191-D043-436D-8CE4-931DF44D3595}" presName="parSpace" presStyleCnt="0"/>
      <dgm:spPr/>
    </dgm:pt>
    <dgm:pt modelId="{C10C51FB-B364-4AA3-B25D-411CB5084AA5}" type="pres">
      <dgm:prSet presAssocID="{ACCC6969-F206-4157-AC28-E8FF6505ADCF}" presName="parTxOnly" presStyleLbl="node1" presStyleIdx="3" presStyleCnt="4">
        <dgm:presLayoutVars>
          <dgm:bulletEnabled val="1"/>
        </dgm:presLayoutVars>
      </dgm:prSet>
      <dgm:spPr/>
      <dgm:t>
        <a:bodyPr/>
        <a:lstStyle/>
        <a:p>
          <a:endParaRPr lang="en-US"/>
        </a:p>
      </dgm:t>
    </dgm:pt>
  </dgm:ptLst>
  <dgm:cxnLst>
    <dgm:cxn modelId="{ED32AB3D-0E5E-4D05-8489-D08CDBAD2BDB}" type="presOf" srcId="{C251CFD5-F9F7-4244-BE0F-00C68FA9E804}" destId="{E7268658-A88D-44BA-9ECA-F30BF1ABF2DC}" srcOrd="0" destOrd="0" presId="urn:microsoft.com/office/officeart/2005/8/layout/hChevron3"/>
    <dgm:cxn modelId="{4253F122-6A79-465B-839A-B1F55BEA1193}" type="presOf" srcId="{DDE62166-0EBD-441A-BEAD-175E9F5C77D2}" destId="{AACEA40E-C033-44DB-B40A-63580773ECDA}" srcOrd="0" destOrd="0" presId="urn:microsoft.com/office/officeart/2005/8/layout/hChevron3"/>
    <dgm:cxn modelId="{FB924BFA-7968-476F-9E72-9A32B5265215}" type="presOf" srcId="{ACCC6969-F206-4157-AC28-E8FF6505ADCF}" destId="{C10C51FB-B364-4AA3-B25D-411CB5084AA5}" srcOrd="0" destOrd="0" presId="urn:microsoft.com/office/officeart/2005/8/layout/hChevron3"/>
    <dgm:cxn modelId="{E328266C-637A-4941-B3D5-B0E3EF7AF49F}" srcId="{DDE62166-0EBD-441A-BEAD-175E9F5C77D2}" destId="{D1283A69-7D65-483C-8B2C-D9E35836913D}" srcOrd="2" destOrd="0" parTransId="{DFF7C24F-6591-4984-8BEA-60FBBA820738}" sibTransId="{74C9A191-D043-436D-8CE4-931DF44D3595}"/>
    <dgm:cxn modelId="{4913C294-BDC1-4AB1-B09C-C527304E6DAF}" srcId="{DDE62166-0EBD-441A-BEAD-175E9F5C77D2}" destId="{ACCC6969-F206-4157-AC28-E8FF6505ADCF}" srcOrd="3" destOrd="0" parTransId="{47495DDF-0CCF-487B-8842-7DBC587BF576}" sibTransId="{0FD7EC30-781F-49AD-96B8-9C5EFA5331D0}"/>
    <dgm:cxn modelId="{4E96741E-790E-4650-8A9F-3DF759A9A277}" type="presOf" srcId="{3B3B6499-C332-440A-8437-A210164286E9}" destId="{175016C0-97F4-4312-BE80-C5FCB080ED0B}" srcOrd="0" destOrd="0" presId="urn:microsoft.com/office/officeart/2005/8/layout/hChevron3"/>
    <dgm:cxn modelId="{C160BC40-2A29-4C48-988F-313586C525FA}" srcId="{DDE62166-0EBD-441A-BEAD-175E9F5C77D2}" destId="{3B3B6499-C332-440A-8437-A210164286E9}" srcOrd="0" destOrd="0" parTransId="{97B3B9C3-B0EA-4C70-A3D0-9282A85CC6F3}" sibTransId="{0F8F364D-6969-44CE-9D09-E125271E4CA3}"/>
    <dgm:cxn modelId="{9F8CDCF4-D5F5-449F-B77B-63F9FC6E2463}" type="presOf" srcId="{D1283A69-7D65-483C-8B2C-D9E35836913D}" destId="{D8066D86-0DD7-4C24-A396-43A1A063BC66}" srcOrd="0" destOrd="0" presId="urn:microsoft.com/office/officeart/2005/8/layout/hChevron3"/>
    <dgm:cxn modelId="{438F0D9E-D8E4-4BFE-93A1-C0E47617DFB0}" srcId="{DDE62166-0EBD-441A-BEAD-175E9F5C77D2}" destId="{C251CFD5-F9F7-4244-BE0F-00C68FA9E804}" srcOrd="1" destOrd="0" parTransId="{AAB40F03-2F13-4BA1-AFF5-E99C38D1C1A4}" sibTransId="{B5A2424B-EBAE-4D1A-A498-78BEE5B71D1B}"/>
    <dgm:cxn modelId="{04D93844-9DD5-4468-BF4C-E80B4BD212AC}" type="presParOf" srcId="{AACEA40E-C033-44DB-B40A-63580773ECDA}" destId="{175016C0-97F4-4312-BE80-C5FCB080ED0B}" srcOrd="0" destOrd="0" presId="urn:microsoft.com/office/officeart/2005/8/layout/hChevron3"/>
    <dgm:cxn modelId="{C9FD8BA6-D1A7-4BC4-8B38-660DA1EA435A}" type="presParOf" srcId="{AACEA40E-C033-44DB-B40A-63580773ECDA}" destId="{A7E814E0-34B7-4B91-B2AE-C9420C6D341C}" srcOrd="1" destOrd="0" presId="urn:microsoft.com/office/officeart/2005/8/layout/hChevron3"/>
    <dgm:cxn modelId="{20E4E72F-5611-42AA-98F9-6D6A4916CAE2}" type="presParOf" srcId="{AACEA40E-C033-44DB-B40A-63580773ECDA}" destId="{E7268658-A88D-44BA-9ECA-F30BF1ABF2DC}" srcOrd="2" destOrd="0" presId="urn:microsoft.com/office/officeart/2005/8/layout/hChevron3"/>
    <dgm:cxn modelId="{E6A89BDD-942E-474E-B11D-F27D9DF044D1}" type="presParOf" srcId="{AACEA40E-C033-44DB-B40A-63580773ECDA}" destId="{B8A7BF7D-F94F-4B43-8DD7-FE391717613E}" srcOrd="3" destOrd="0" presId="urn:microsoft.com/office/officeart/2005/8/layout/hChevron3"/>
    <dgm:cxn modelId="{F33C7872-A01E-49DC-BE62-9BA71DEBF170}" type="presParOf" srcId="{AACEA40E-C033-44DB-B40A-63580773ECDA}" destId="{D8066D86-0DD7-4C24-A396-43A1A063BC66}" srcOrd="4" destOrd="0" presId="urn:microsoft.com/office/officeart/2005/8/layout/hChevron3"/>
    <dgm:cxn modelId="{1DEE8B2F-23F2-4471-9C4A-837C41D1360B}" type="presParOf" srcId="{AACEA40E-C033-44DB-B40A-63580773ECDA}" destId="{8FB4E42C-D9D3-4C5D-9188-B3B2C2DE8C69}" srcOrd="5" destOrd="0" presId="urn:microsoft.com/office/officeart/2005/8/layout/hChevron3"/>
    <dgm:cxn modelId="{427C1A63-D911-416D-BC1F-A8596514F6BF}" type="presParOf" srcId="{AACEA40E-C033-44DB-B40A-63580773ECDA}" destId="{C10C51FB-B364-4AA3-B25D-411CB5084AA5}" srcOrd="6"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0FF1B6C-2ADE-48B0-A1ED-E95A5255B767}"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E25D4A21-FB8C-442A-BB97-810457500DF7}">
      <dgm:prSet phldrT="[Text]" custT="1"/>
      <dgm:spPr/>
      <dgm:t>
        <a:bodyPr/>
        <a:lstStyle/>
        <a:p>
          <a:r>
            <a:rPr lang="en-US" sz="2200" dirty="0" smtClean="0"/>
            <a:t>Processing </a:t>
          </a:r>
        </a:p>
        <a:p>
          <a:r>
            <a:rPr lang="en-US" sz="2200" dirty="0" smtClean="0"/>
            <a:t>Food and Safety Inspection </a:t>
          </a:r>
          <a:endParaRPr lang="en-US" sz="2200" dirty="0"/>
        </a:p>
      </dgm:t>
    </dgm:pt>
    <dgm:pt modelId="{6EF397EC-4FCF-4FD4-9975-0791B573C16F}" type="parTrans" cxnId="{0C624815-5845-41DA-9207-122515B2CCBD}">
      <dgm:prSet/>
      <dgm:spPr/>
      <dgm:t>
        <a:bodyPr/>
        <a:lstStyle/>
        <a:p>
          <a:endParaRPr lang="en-US" sz="2200"/>
        </a:p>
      </dgm:t>
    </dgm:pt>
    <dgm:pt modelId="{75341D14-D0A3-490E-9107-57655500F2EA}" type="sibTrans" cxnId="{0C624815-5845-41DA-9207-122515B2CCBD}">
      <dgm:prSet/>
      <dgm:spPr/>
      <dgm:t>
        <a:bodyPr/>
        <a:lstStyle/>
        <a:p>
          <a:endParaRPr lang="en-US" sz="2200"/>
        </a:p>
      </dgm:t>
    </dgm:pt>
    <dgm:pt modelId="{2D1577C3-0E60-43FD-9905-36F8677C2E71}">
      <dgm:prSet phldrT="[Text]" custT="1"/>
      <dgm:spPr/>
      <dgm:t>
        <a:bodyPr/>
        <a:lstStyle/>
        <a:p>
          <a:r>
            <a:rPr lang="en-US" sz="2200" dirty="0" smtClean="0"/>
            <a:t>Packaging</a:t>
          </a:r>
        </a:p>
        <a:p>
          <a:r>
            <a:rPr lang="en-US" sz="2200" dirty="0" smtClean="0"/>
            <a:t>Customs and Narcotics Inspection</a:t>
          </a:r>
          <a:endParaRPr lang="en-US" sz="2200" dirty="0"/>
        </a:p>
      </dgm:t>
    </dgm:pt>
    <dgm:pt modelId="{711EFCDC-AE53-44F9-AF19-2D4E057ABAAF}" type="parTrans" cxnId="{10AEDC02-849D-4852-99BA-FE8ABD09F3E8}">
      <dgm:prSet/>
      <dgm:spPr/>
      <dgm:t>
        <a:bodyPr/>
        <a:lstStyle/>
        <a:p>
          <a:endParaRPr lang="en-US" sz="2200"/>
        </a:p>
      </dgm:t>
    </dgm:pt>
    <dgm:pt modelId="{6784F129-CBF6-431E-8D53-E6B2CC710397}" type="sibTrans" cxnId="{10AEDC02-849D-4852-99BA-FE8ABD09F3E8}">
      <dgm:prSet/>
      <dgm:spPr/>
      <dgm:t>
        <a:bodyPr/>
        <a:lstStyle/>
        <a:p>
          <a:endParaRPr lang="en-US" sz="2200"/>
        </a:p>
      </dgm:t>
    </dgm:pt>
    <dgm:pt modelId="{7EF8847A-6E50-4B55-946E-D5BB39DAFC84}">
      <dgm:prSet phldrT="[Text]" custT="1"/>
      <dgm:spPr/>
      <dgm:t>
        <a:bodyPr/>
        <a:lstStyle/>
        <a:p>
          <a:r>
            <a:rPr lang="en-US" sz="2200" dirty="0" smtClean="0"/>
            <a:t>Transport to Point of Exit</a:t>
          </a:r>
        </a:p>
        <a:p>
          <a:r>
            <a:rPr lang="en-US" sz="2200" dirty="0" smtClean="0"/>
            <a:t>Loaded</a:t>
          </a:r>
          <a:endParaRPr lang="en-US" sz="2200" dirty="0"/>
        </a:p>
      </dgm:t>
    </dgm:pt>
    <dgm:pt modelId="{00196C94-FBB6-4102-B528-DDD361738B8C}" type="parTrans" cxnId="{003295D4-A73F-4176-8C90-58BB33B152D9}">
      <dgm:prSet/>
      <dgm:spPr/>
      <dgm:t>
        <a:bodyPr/>
        <a:lstStyle/>
        <a:p>
          <a:endParaRPr lang="en-US" sz="2200"/>
        </a:p>
      </dgm:t>
    </dgm:pt>
    <dgm:pt modelId="{4BF0BD8B-F937-4A41-9CD6-8B0DC42B47A8}" type="sibTrans" cxnId="{003295D4-A73F-4176-8C90-58BB33B152D9}">
      <dgm:prSet/>
      <dgm:spPr/>
      <dgm:t>
        <a:bodyPr/>
        <a:lstStyle/>
        <a:p>
          <a:endParaRPr lang="en-US" sz="2200"/>
        </a:p>
      </dgm:t>
    </dgm:pt>
    <dgm:pt modelId="{7EC67865-A04B-45C8-9930-DF7CCB965C85}">
      <dgm:prSet phldrT="[Text]" custT="1"/>
      <dgm:spPr/>
      <dgm:t>
        <a:bodyPr/>
        <a:lstStyle/>
        <a:p>
          <a:r>
            <a:rPr lang="en-US" sz="2200" dirty="0" smtClean="0"/>
            <a:t>Consumption</a:t>
          </a:r>
          <a:endParaRPr lang="en-US" sz="2200" dirty="0"/>
        </a:p>
      </dgm:t>
    </dgm:pt>
    <dgm:pt modelId="{519C660F-852D-4CB2-AB63-AA550B9DC00A}" type="parTrans" cxnId="{E431BAC6-1F70-44FC-9BCC-0E0E666EFB5D}">
      <dgm:prSet/>
      <dgm:spPr/>
      <dgm:t>
        <a:bodyPr/>
        <a:lstStyle/>
        <a:p>
          <a:endParaRPr lang="en-US" sz="2200"/>
        </a:p>
      </dgm:t>
    </dgm:pt>
    <dgm:pt modelId="{F3E5591A-425A-4CAA-9005-7258885CDAB2}" type="sibTrans" cxnId="{E431BAC6-1F70-44FC-9BCC-0E0E666EFB5D}">
      <dgm:prSet/>
      <dgm:spPr/>
      <dgm:t>
        <a:bodyPr/>
        <a:lstStyle/>
        <a:p>
          <a:endParaRPr lang="en-US" sz="2200"/>
        </a:p>
      </dgm:t>
    </dgm:pt>
    <dgm:pt modelId="{4BB624DB-D5F8-4300-8263-098F7BA0D0B3}" type="pres">
      <dgm:prSet presAssocID="{10FF1B6C-2ADE-48B0-A1ED-E95A5255B767}" presName="diagram" presStyleCnt="0">
        <dgm:presLayoutVars>
          <dgm:dir/>
          <dgm:resizeHandles val="exact"/>
        </dgm:presLayoutVars>
      </dgm:prSet>
      <dgm:spPr/>
      <dgm:t>
        <a:bodyPr/>
        <a:lstStyle/>
        <a:p>
          <a:endParaRPr lang="en-US"/>
        </a:p>
      </dgm:t>
    </dgm:pt>
    <dgm:pt modelId="{CFE569E7-3674-4E3C-B4AA-89CC5BB9D404}" type="pres">
      <dgm:prSet presAssocID="{E25D4A21-FB8C-442A-BB97-810457500DF7}" presName="node" presStyleLbl="node1" presStyleIdx="0" presStyleCnt="4" custScaleX="20106" custScaleY="25263" custLinFactNeighborX="-5651" custLinFactNeighborY="8328">
        <dgm:presLayoutVars>
          <dgm:bulletEnabled val="1"/>
        </dgm:presLayoutVars>
      </dgm:prSet>
      <dgm:spPr/>
      <dgm:t>
        <a:bodyPr/>
        <a:lstStyle/>
        <a:p>
          <a:endParaRPr lang="en-US"/>
        </a:p>
      </dgm:t>
    </dgm:pt>
    <dgm:pt modelId="{48E9241B-44E9-4AF1-83E2-3A4C246CF72A}" type="pres">
      <dgm:prSet presAssocID="{75341D14-D0A3-490E-9107-57655500F2EA}" presName="sibTrans" presStyleCnt="0"/>
      <dgm:spPr/>
    </dgm:pt>
    <dgm:pt modelId="{1CDD17B0-EFE6-4B30-9983-C782A5B7BAD7}" type="pres">
      <dgm:prSet presAssocID="{2D1577C3-0E60-43FD-9905-36F8677C2E71}" presName="node" presStyleLbl="node1" presStyleIdx="1" presStyleCnt="4" custScaleX="20106" custScaleY="25263" custLinFactNeighborX="-12998" custLinFactNeighborY="8644">
        <dgm:presLayoutVars>
          <dgm:bulletEnabled val="1"/>
        </dgm:presLayoutVars>
      </dgm:prSet>
      <dgm:spPr/>
      <dgm:t>
        <a:bodyPr/>
        <a:lstStyle/>
        <a:p>
          <a:endParaRPr lang="en-US"/>
        </a:p>
      </dgm:t>
    </dgm:pt>
    <dgm:pt modelId="{AD9F7C0D-2738-4083-BF2A-795689C514EF}" type="pres">
      <dgm:prSet presAssocID="{6784F129-CBF6-431E-8D53-E6B2CC710397}" presName="sibTrans" presStyleCnt="0"/>
      <dgm:spPr/>
    </dgm:pt>
    <dgm:pt modelId="{B04B385F-9E68-4083-A70A-D4859C122CC3}" type="pres">
      <dgm:prSet presAssocID="{7EF8847A-6E50-4B55-946E-D5BB39DAFC84}" presName="node" presStyleLbl="node1" presStyleIdx="2" presStyleCnt="4" custScaleX="20106" custScaleY="25014" custLinFactNeighborX="-20346" custLinFactNeighborY="8644">
        <dgm:presLayoutVars>
          <dgm:bulletEnabled val="1"/>
        </dgm:presLayoutVars>
      </dgm:prSet>
      <dgm:spPr/>
      <dgm:t>
        <a:bodyPr/>
        <a:lstStyle/>
        <a:p>
          <a:endParaRPr lang="en-US"/>
        </a:p>
      </dgm:t>
    </dgm:pt>
    <dgm:pt modelId="{93876393-26A1-4BF5-82B8-FB0C6D931277}" type="pres">
      <dgm:prSet presAssocID="{4BF0BD8B-F937-4A41-9CD6-8B0DC42B47A8}" presName="sibTrans" presStyleCnt="0"/>
      <dgm:spPr/>
    </dgm:pt>
    <dgm:pt modelId="{58DE5C0D-E2FD-43E1-BFE2-5256F0D38888}" type="pres">
      <dgm:prSet presAssocID="{7EC67865-A04B-45C8-9930-DF7CCB965C85}" presName="node" presStyleLbl="node1" presStyleIdx="3" presStyleCnt="4" custScaleX="20106" custScaleY="25217" custLinFactNeighborX="32519" custLinFactNeighborY="-33263">
        <dgm:presLayoutVars>
          <dgm:bulletEnabled val="1"/>
        </dgm:presLayoutVars>
      </dgm:prSet>
      <dgm:spPr/>
      <dgm:t>
        <a:bodyPr/>
        <a:lstStyle/>
        <a:p>
          <a:endParaRPr lang="en-US"/>
        </a:p>
      </dgm:t>
    </dgm:pt>
  </dgm:ptLst>
  <dgm:cxnLst>
    <dgm:cxn modelId="{C19283A4-2C92-4BCC-A119-C28752E2604A}" type="presOf" srcId="{2D1577C3-0E60-43FD-9905-36F8677C2E71}" destId="{1CDD17B0-EFE6-4B30-9983-C782A5B7BAD7}" srcOrd="0" destOrd="0" presId="urn:microsoft.com/office/officeart/2005/8/layout/default"/>
    <dgm:cxn modelId="{0C624815-5845-41DA-9207-122515B2CCBD}" srcId="{10FF1B6C-2ADE-48B0-A1ED-E95A5255B767}" destId="{E25D4A21-FB8C-442A-BB97-810457500DF7}" srcOrd="0" destOrd="0" parTransId="{6EF397EC-4FCF-4FD4-9975-0791B573C16F}" sibTransId="{75341D14-D0A3-490E-9107-57655500F2EA}"/>
    <dgm:cxn modelId="{10AEDC02-849D-4852-99BA-FE8ABD09F3E8}" srcId="{10FF1B6C-2ADE-48B0-A1ED-E95A5255B767}" destId="{2D1577C3-0E60-43FD-9905-36F8677C2E71}" srcOrd="1" destOrd="0" parTransId="{711EFCDC-AE53-44F9-AF19-2D4E057ABAAF}" sibTransId="{6784F129-CBF6-431E-8D53-E6B2CC710397}"/>
    <dgm:cxn modelId="{E431BAC6-1F70-44FC-9BCC-0E0E666EFB5D}" srcId="{10FF1B6C-2ADE-48B0-A1ED-E95A5255B767}" destId="{7EC67865-A04B-45C8-9930-DF7CCB965C85}" srcOrd="3" destOrd="0" parTransId="{519C660F-852D-4CB2-AB63-AA550B9DC00A}" sibTransId="{F3E5591A-425A-4CAA-9005-7258885CDAB2}"/>
    <dgm:cxn modelId="{B0CB65A0-1770-419C-A420-769AC7C45DEC}" type="presOf" srcId="{7EF8847A-6E50-4B55-946E-D5BB39DAFC84}" destId="{B04B385F-9E68-4083-A70A-D4859C122CC3}" srcOrd="0" destOrd="0" presId="urn:microsoft.com/office/officeart/2005/8/layout/default"/>
    <dgm:cxn modelId="{EAC894B9-DD4B-46CD-A5DE-8453EE8B7BB1}" type="presOf" srcId="{7EC67865-A04B-45C8-9930-DF7CCB965C85}" destId="{58DE5C0D-E2FD-43E1-BFE2-5256F0D38888}" srcOrd="0" destOrd="0" presId="urn:microsoft.com/office/officeart/2005/8/layout/default"/>
    <dgm:cxn modelId="{003295D4-A73F-4176-8C90-58BB33B152D9}" srcId="{10FF1B6C-2ADE-48B0-A1ED-E95A5255B767}" destId="{7EF8847A-6E50-4B55-946E-D5BB39DAFC84}" srcOrd="2" destOrd="0" parTransId="{00196C94-FBB6-4102-B528-DDD361738B8C}" sibTransId="{4BF0BD8B-F937-4A41-9CD6-8B0DC42B47A8}"/>
    <dgm:cxn modelId="{E026016D-AE73-4FB1-940E-28DA97D06844}" type="presOf" srcId="{E25D4A21-FB8C-442A-BB97-810457500DF7}" destId="{CFE569E7-3674-4E3C-B4AA-89CC5BB9D404}" srcOrd="0" destOrd="0" presId="urn:microsoft.com/office/officeart/2005/8/layout/default"/>
    <dgm:cxn modelId="{DDCD73C1-20D5-4E8D-A530-ED2C0745C9B8}" type="presOf" srcId="{10FF1B6C-2ADE-48B0-A1ED-E95A5255B767}" destId="{4BB624DB-D5F8-4300-8263-098F7BA0D0B3}" srcOrd="0" destOrd="0" presId="urn:microsoft.com/office/officeart/2005/8/layout/default"/>
    <dgm:cxn modelId="{B9CC861B-0DE0-4213-B01C-3D74BF7FFE3A}" type="presParOf" srcId="{4BB624DB-D5F8-4300-8263-098F7BA0D0B3}" destId="{CFE569E7-3674-4E3C-B4AA-89CC5BB9D404}" srcOrd="0" destOrd="0" presId="urn:microsoft.com/office/officeart/2005/8/layout/default"/>
    <dgm:cxn modelId="{A2C01B54-16A7-49C4-B046-09A6DF35B482}" type="presParOf" srcId="{4BB624DB-D5F8-4300-8263-098F7BA0D0B3}" destId="{48E9241B-44E9-4AF1-83E2-3A4C246CF72A}" srcOrd="1" destOrd="0" presId="urn:microsoft.com/office/officeart/2005/8/layout/default"/>
    <dgm:cxn modelId="{BE0265E8-74B3-4D8E-A81A-6FEA90A638EE}" type="presParOf" srcId="{4BB624DB-D5F8-4300-8263-098F7BA0D0B3}" destId="{1CDD17B0-EFE6-4B30-9983-C782A5B7BAD7}" srcOrd="2" destOrd="0" presId="urn:microsoft.com/office/officeart/2005/8/layout/default"/>
    <dgm:cxn modelId="{6B79202B-BBB8-4D79-9A70-2562B5064D2E}" type="presParOf" srcId="{4BB624DB-D5F8-4300-8263-098F7BA0D0B3}" destId="{AD9F7C0D-2738-4083-BF2A-795689C514EF}" srcOrd="3" destOrd="0" presId="urn:microsoft.com/office/officeart/2005/8/layout/default"/>
    <dgm:cxn modelId="{E7272850-7462-4693-9F96-9C6D2C6103F6}" type="presParOf" srcId="{4BB624DB-D5F8-4300-8263-098F7BA0D0B3}" destId="{B04B385F-9E68-4083-A70A-D4859C122CC3}" srcOrd="4" destOrd="0" presId="urn:microsoft.com/office/officeart/2005/8/layout/default"/>
    <dgm:cxn modelId="{7C87F024-33C8-4465-A091-14347BF24A0A}" type="presParOf" srcId="{4BB624DB-D5F8-4300-8263-098F7BA0D0B3}" destId="{93876393-26A1-4BF5-82B8-FB0C6D931277}" srcOrd="5" destOrd="0" presId="urn:microsoft.com/office/officeart/2005/8/layout/default"/>
    <dgm:cxn modelId="{6CEEBF4B-97A7-4225-98D5-2E849EE7B06F}" type="presParOf" srcId="{4BB624DB-D5F8-4300-8263-098F7BA0D0B3}" destId="{58DE5C0D-E2FD-43E1-BFE2-5256F0D38888}"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0FF1B6C-2ADE-48B0-A1ED-E95A5255B767}"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2D1577C3-0E60-43FD-9905-36F8677C2E71}">
      <dgm:prSet phldrT="[Text]"/>
      <dgm:spPr/>
      <dgm:t>
        <a:bodyPr/>
        <a:lstStyle/>
        <a:p>
          <a:r>
            <a:rPr lang="en-US" dirty="0" smtClean="0"/>
            <a:t>Packaging</a:t>
          </a:r>
          <a:endParaRPr lang="en-US" dirty="0"/>
        </a:p>
      </dgm:t>
    </dgm:pt>
    <dgm:pt modelId="{711EFCDC-AE53-44F9-AF19-2D4E057ABAAF}" type="parTrans" cxnId="{10AEDC02-849D-4852-99BA-FE8ABD09F3E8}">
      <dgm:prSet/>
      <dgm:spPr/>
      <dgm:t>
        <a:bodyPr/>
        <a:lstStyle/>
        <a:p>
          <a:endParaRPr lang="en-US"/>
        </a:p>
      </dgm:t>
    </dgm:pt>
    <dgm:pt modelId="{6784F129-CBF6-431E-8D53-E6B2CC710397}" type="sibTrans" cxnId="{10AEDC02-849D-4852-99BA-FE8ABD09F3E8}">
      <dgm:prSet/>
      <dgm:spPr/>
      <dgm:t>
        <a:bodyPr/>
        <a:lstStyle/>
        <a:p>
          <a:endParaRPr lang="en-US"/>
        </a:p>
      </dgm:t>
    </dgm:pt>
    <dgm:pt modelId="{7EF8847A-6E50-4B55-946E-D5BB39DAFC84}">
      <dgm:prSet phldrT="[Text]"/>
      <dgm:spPr/>
      <dgm:t>
        <a:bodyPr/>
        <a:lstStyle/>
        <a:p>
          <a:r>
            <a:rPr lang="en-US" dirty="0" smtClean="0"/>
            <a:t>CANU Inspection</a:t>
          </a:r>
          <a:endParaRPr lang="en-US" dirty="0"/>
        </a:p>
      </dgm:t>
    </dgm:pt>
    <dgm:pt modelId="{00196C94-FBB6-4102-B528-DDD361738B8C}" type="parTrans" cxnId="{003295D4-A73F-4176-8C90-58BB33B152D9}">
      <dgm:prSet/>
      <dgm:spPr/>
      <dgm:t>
        <a:bodyPr/>
        <a:lstStyle/>
        <a:p>
          <a:endParaRPr lang="en-US"/>
        </a:p>
      </dgm:t>
    </dgm:pt>
    <dgm:pt modelId="{4BF0BD8B-F937-4A41-9CD6-8B0DC42B47A8}" type="sibTrans" cxnId="{003295D4-A73F-4176-8C90-58BB33B152D9}">
      <dgm:prSet/>
      <dgm:spPr/>
      <dgm:t>
        <a:bodyPr/>
        <a:lstStyle/>
        <a:p>
          <a:endParaRPr lang="en-US"/>
        </a:p>
      </dgm:t>
    </dgm:pt>
    <dgm:pt modelId="{7EC67865-A04B-45C8-9930-DF7CCB965C85}">
      <dgm:prSet phldrT="[Text]"/>
      <dgm:spPr/>
      <dgm:t>
        <a:bodyPr/>
        <a:lstStyle/>
        <a:p>
          <a:r>
            <a:rPr lang="en-US" dirty="0" smtClean="0"/>
            <a:t>Repackage at Point of Exit</a:t>
          </a:r>
          <a:endParaRPr lang="en-US" dirty="0"/>
        </a:p>
      </dgm:t>
    </dgm:pt>
    <dgm:pt modelId="{519C660F-852D-4CB2-AB63-AA550B9DC00A}" type="parTrans" cxnId="{E431BAC6-1F70-44FC-9BCC-0E0E666EFB5D}">
      <dgm:prSet/>
      <dgm:spPr/>
      <dgm:t>
        <a:bodyPr/>
        <a:lstStyle/>
        <a:p>
          <a:endParaRPr lang="en-US"/>
        </a:p>
      </dgm:t>
    </dgm:pt>
    <dgm:pt modelId="{F3E5591A-425A-4CAA-9005-7258885CDAB2}" type="sibTrans" cxnId="{E431BAC6-1F70-44FC-9BCC-0E0E666EFB5D}">
      <dgm:prSet/>
      <dgm:spPr/>
      <dgm:t>
        <a:bodyPr/>
        <a:lstStyle/>
        <a:p>
          <a:endParaRPr lang="en-US"/>
        </a:p>
      </dgm:t>
    </dgm:pt>
    <dgm:pt modelId="{C35D398C-304F-4B21-BB35-F6EE1E5F4F06}">
      <dgm:prSet phldrT="[Text]"/>
      <dgm:spPr/>
      <dgm:t>
        <a:bodyPr/>
        <a:lstStyle/>
        <a:p>
          <a:r>
            <a:rPr lang="en-US" dirty="0" smtClean="0"/>
            <a:t>Distribution to Foreign Market</a:t>
          </a:r>
          <a:endParaRPr lang="en-US" dirty="0"/>
        </a:p>
      </dgm:t>
    </dgm:pt>
    <dgm:pt modelId="{8F822CED-A84E-41A5-809B-2990EC6E356E}" type="parTrans" cxnId="{A75C0941-3968-4EA4-8DCD-F3CD2F60F5D5}">
      <dgm:prSet/>
      <dgm:spPr/>
      <dgm:t>
        <a:bodyPr/>
        <a:lstStyle/>
        <a:p>
          <a:endParaRPr lang="en-US"/>
        </a:p>
      </dgm:t>
    </dgm:pt>
    <dgm:pt modelId="{919E2B8B-5354-45C0-B4F5-11ADB44BC407}" type="sibTrans" cxnId="{A75C0941-3968-4EA4-8DCD-F3CD2F60F5D5}">
      <dgm:prSet/>
      <dgm:spPr/>
      <dgm:t>
        <a:bodyPr/>
        <a:lstStyle/>
        <a:p>
          <a:endParaRPr lang="en-US"/>
        </a:p>
      </dgm:t>
    </dgm:pt>
    <dgm:pt modelId="{A8BCA420-E777-4338-8EBA-47C7ADC1590D}">
      <dgm:prSet phldrT="[Text]"/>
      <dgm:spPr/>
      <dgm:t>
        <a:bodyPr/>
        <a:lstStyle/>
        <a:p>
          <a:r>
            <a:rPr lang="en-US" dirty="0" smtClean="0"/>
            <a:t>Transport to Point of Exit</a:t>
          </a:r>
          <a:endParaRPr lang="en-US" dirty="0"/>
        </a:p>
      </dgm:t>
    </dgm:pt>
    <dgm:pt modelId="{030E9DC5-B5C2-4E35-8DC3-C81DF54AA9AA}" type="parTrans" cxnId="{7DCAFDE0-976F-44CF-B17E-0AB9C827E6CD}">
      <dgm:prSet/>
      <dgm:spPr/>
      <dgm:t>
        <a:bodyPr/>
        <a:lstStyle/>
        <a:p>
          <a:endParaRPr lang="en-US"/>
        </a:p>
      </dgm:t>
    </dgm:pt>
    <dgm:pt modelId="{7BE68384-537A-455D-BB13-3046BAD96EB3}" type="sibTrans" cxnId="{7DCAFDE0-976F-44CF-B17E-0AB9C827E6CD}">
      <dgm:prSet/>
      <dgm:spPr/>
      <dgm:t>
        <a:bodyPr/>
        <a:lstStyle/>
        <a:p>
          <a:endParaRPr lang="en-US"/>
        </a:p>
      </dgm:t>
    </dgm:pt>
    <dgm:pt modelId="{4BB624DB-D5F8-4300-8263-098F7BA0D0B3}" type="pres">
      <dgm:prSet presAssocID="{10FF1B6C-2ADE-48B0-A1ED-E95A5255B767}" presName="diagram" presStyleCnt="0">
        <dgm:presLayoutVars>
          <dgm:dir/>
          <dgm:resizeHandles val="exact"/>
        </dgm:presLayoutVars>
      </dgm:prSet>
      <dgm:spPr/>
      <dgm:t>
        <a:bodyPr/>
        <a:lstStyle/>
        <a:p>
          <a:endParaRPr lang="en-US"/>
        </a:p>
      </dgm:t>
    </dgm:pt>
    <dgm:pt modelId="{1CDD17B0-EFE6-4B30-9983-C782A5B7BAD7}" type="pres">
      <dgm:prSet presAssocID="{2D1577C3-0E60-43FD-9905-36F8677C2E71}" presName="node" presStyleLbl="node1" presStyleIdx="0" presStyleCnt="5" custScaleX="20000" custScaleY="26543" custLinFactNeighborX="-11527" custLinFactNeighborY="-935">
        <dgm:presLayoutVars>
          <dgm:bulletEnabled val="1"/>
        </dgm:presLayoutVars>
      </dgm:prSet>
      <dgm:spPr/>
      <dgm:t>
        <a:bodyPr/>
        <a:lstStyle/>
        <a:p>
          <a:endParaRPr lang="en-US"/>
        </a:p>
      </dgm:t>
    </dgm:pt>
    <dgm:pt modelId="{AD9F7C0D-2738-4083-BF2A-795689C514EF}" type="pres">
      <dgm:prSet presAssocID="{6784F129-CBF6-431E-8D53-E6B2CC710397}" presName="sibTrans" presStyleCnt="0"/>
      <dgm:spPr/>
    </dgm:pt>
    <dgm:pt modelId="{664EED95-FFC8-47A4-A7A3-B015AD7CC9DF}" type="pres">
      <dgm:prSet presAssocID="{A8BCA420-E777-4338-8EBA-47C7ADC1590D}" presName="node" presStyleLbl="node1" presStyleIdx="1" presStyleCnt="5" custScaleX="20000" custScaleY="26543" custLinFactNeighborX="-20824" custLinFactNeighborY="-6">
        <dgm:presLayoutVars>
          <dgm:bulletEnabled val="1"/>
        </dgm:presLayoutVars>
      </dgm:prSet>
      <dgm:spPr/>
      <dgm:t>
        <a:bodyPr/>
        <a:lstStyle/>
        <a:p>
          <a:endParaRPr lang="en-US"/>
        </a:p>
      </dgm:t>
    </dgm:pt>
    <dgm:pt modelId="{6F2B6973-D656-492F-84E3-520DA8A26EEA}" type="pres">
      <dgm:prSet presAssocID="{7BE68384-537A-455D-BB13-3046BAD96EB3}" presName="sibTrans" presStyleCnt="0"/>
      <dgm:spPr/>
    </dgm:pt>
    <dgm:pt modelId="{B04B385F-9E68-4083-A70A-D4859C122CC3}" type="pres">
      <dgm:prSet presAssocID="{7EF8847A-6E50-4B55-946E-D5BB39DAFC84}" presName="node" presStyleLbl="node1" presStyleIdx="2" presStyleCnt="5" custScaleX="20000" custScaleY="26543" custLinFactNeighborX="-29963" custLinFactNeighborY="-657">
        <dgm:presLayoutVars>
          <dgm:bulletEnabled val="1"/>
        </dgm:presLayoutVars>
      </dgm:prSet>
      <dgm:spPr/>
      <dgm:t>
        <a:bodyPr/>
        <a:lstStyle/>
        <a:p>
          <a:endParaRPr lang="en-US"/>
        </a:p>
      </dgm:t>
    </dgm:pt>
    <dgm:pt modelId="{93876393-26A1-4BF5-82B8-FB0C6D931277}" type="pres">
      <dgm:prSet presAssocID="{4BF0BD8B-F937-4A41-9CD6-8B0DC42B47A8}" presName="sibTrans" presStyleCnt="0"/>
      <dgm:spPr/>
    </dgm:pt>
    <dgm:pt modelId="{58DE5C0D-E2FD-43E1-BFE2-5256F0D38888}" type="pres">
      <dgm:prSet presAssocID="{7EC67865-A04B-45C8-9930-DF7CCB965C85}" presName="node" presStyleLbl="node1" presStyleIdx="3" presStyleCnt="5" custScaleX="19508" custScaleY="26543" custLinFactNeighborX="35709" custLinFactNeighborY="-43215">
        <dgm:presLayoutVars>
          <dgm:bulletEnabled val="1"/>
        </dgm:presLayoutVars>
      </dgm:prSet>
      <dgm:spPr/>
      <dgm:t>
        <a:bodyPr/>
        <a:lstStyle/>
        <a:p>
          <a:endParaRPr lang="en-US"/>
        </a:p>
      </dgm:t>
    </dgm:pt>
    <dgm:pt modelId="{E9E1B447-4617-40CE-9CBD-DCF3E37FDE94}" type="pres">
      <dgm:prSet presAssocID="{F3E5591A-425A-4CAA-9005-7258885CDAB2}" presName="sibTrans" presStyleCnt="0"/>
      <dgm:spPr/>
    </dgm:pt>
    <dgm:pt modelId="{1AB51417-2186-4033-ACFF-D188583B7C85}" type="pres">
      <dgm:prSet presAssocID="{C35D398C-304F-4B21-BB35-F6EE1E5F4F06}" presName="node" presStyleLbl="node1" presStyleIdx="4" presStyleCnt="5" custScaleX="20000" custScaleY="26500" custLinFactNeighborX="27640" custLinFactNeighborY="-43450">
        <dgm:presLayoutVars>
          <dgm:bulletEnabled val="1"/>
        </dgm:presLayoutVars>
      </dgm:prSet>
      <dgm:spPr/>
      <dgm:t>
        <a:bodyPr/>
        <a:lstStyle/>
        <a:p>
          <a:endParaRPr lang="en-US"/>
        </a:p>
      </dgm:t>
    </dgm:pt>
  </dgm:ptLst>
  <dgm:cxnLst>
    <dgm:cxn modelId="{10AEDC02-849D-4852-99BA-FE8ABD09F3E8}" srcId="{10FF1B6C-2ADE-48B0-A1ED-E95A5255B767}" destId="{2D1577C3-0E60-43FD-9905-36F8677C2E71}" srcOrd="0" destOrd="0" parTransId="{711EFCDC-AE53-44F9-AF19-2D4E057ABAAF}" sibTransId="{6784F129-CBF6-431E-8D53-E6B2CC710397}"/>
    <dgm:cxn modelId="{A75C0941-3968-4EA4-8DCD-F3CD2F60F5D5}" srcId="{10FF1B6C-2ADE-48B0-A1ED-E95A5255B767}" destId="{C35D398C-304F-4B21-BB35-F6EE1E5F4F06}" srcOrd="4" destOrd="0" parTransId="{8F822CED-A84E-41A5-809B-2990EC6E356E}" sibTransId="{919E2B8B-5354-45C0-B4F5-11ADB44BC407}"/>
    <dgm:cxn modelId="{E431BAC6-1F70-44FC-9BCC-0E0E666EFB5D}" srcId="{10FF1B6C-2ADE-48B0-A1ED-E95A5255B767}" destId="{7EC67865-A04B-45C8-9930-DF7CCB965C85}" srcOrd="3" destOrd="0" parTransId="{519C660F-852D-4CB2-AB63-AA550B9DC00A}" sibTransId="{F3E5591A-425A-4CAA-9005-7258885CDAB2}"/>
    <dgm:cxn modelId="{9B0096F3-A1A5-4452-94C3-BA5452C59F0E}" type="presOf" srcId="{7EC67865-A04B-45C8-9930-DF7CCB965C85}" destId="{58DE5C0D-E2FD-43E1-BFE2-5256F0D38888}" srcOrd="0" destOrd="0" presId="urn:microsoft.com/office/officeart/2005/8/layout/default"/>
    <dgm:cxn modelId="{7DCAFDE0-976F-44CF-B17E-0AB9C827E6CD}" srcId="{10FF1B6C-2ADE-48B0-A1ED-E95A5255B767}" destId="{A8BCA420-E777-4338-8EBA-47C7ADC1590D}" srcOrd="1" destOrd="0" parTransId="{030E9DC5-B5C2-4E35-8DC3-C81DF54AA9AA}" sibTransId="{7BE68384-537A-455D-BB13-3046BAD96EB3}"/>
    <dgm:cxn modelId="{43F64E87-76F2-4E8F-853F-C5BDCFFC5E39}" type="presOf" srcId="{C35D398C-304F-4B21-BB35-F6EE1E5F4F06}" destId="{1AB51417-2186-4033-ACFF-D188583B7C85}" srcOrd="0" destOrd="0" presId="urn:microsoft.com/office/officeart/2005/8/layout/default"/>
    <dgm:cxn modelId="{BD6EB341-7885-475E-B385-6EAEF3026A16}" type="presOf" srcId="{7EF8847A-6E50-4B55-946E-D5BB39DAFC84}" destId="{B04B385F-9E68-4083-A70A-D4859C122CC3}" srcOrd="0" destOrd="0" presId="urn:microsoft.com/office/officeart/2005/8/layout/default"/>
    <dgm:cxn modelId="{BDEE4F13-0474-40E0-AD8E-4804E32274DF}" type="presOf" srcId="{A8BCA420-E777-4338-8EBA-47C7ADC1590D}" destId="{664EED95-FFC8-47A4-A7A3-B015AD7CC9DF}" srcOrd="0" destOrd="0" presId="urn:microsoft.com/office/officeart/2005/8/layout/default"/>
    <dgm:cxn modelId="{0C6104BD-EC4C-4A02-B8F8-EBF56BA82452}" type="presOf" srcId="{10FF1B6C-2ADE-48B0-A1ED-E95A5255B767}" destId="{4BB624DB-D5F8-4300-8263-098F7BA0D0B3}" srcOrd="0" destOrd="0" presId="urn:microsoft.com/office/officeart/2005/8/layout/default"/>
    <dgm:cxn modelId="{003295D4-A73F-4176-8C90-58BB33B152D9}" srcId="{10FF1B6C-2ADE-48B0-A1ED-E95A5255B767}" destId="{7EF8847A-6E50-4B55-946E-D5BB39DAFC84}" srcOrd="2" destOrd="0" parTransId="{00196C94-FBB6-4102-B528-DDD361738B8C}" sibTransId="{4BF0BD8B-F937-4A41-9CD6-8B0DC42B47A8}"/>
    <dgm:cxn modelId="{E152851C-0F1B-4EFE-8C9D-9989AB3243B8}" type="presOf" srcId="{2D1577C3-0E60-43FD-9905-36F8677C2E71}" destId="{1CDD17B0-EFE6-4B30-9983-C782A5B7BAD7}" srcOrd="0" destOrd="0" presId="urn:microsoft.com/office/officeart/2005/8/layout/default"/>
    <dgm:cxn modelId="{4B6E8469-B924-45ED-B8BB-C1B294B71F43}" type="presParOf" srcId="{4BB624DB-D5F8-4300-8263-098F7BA0D0B3}" destId="{1CDD17B0-EFE6-4B30-9983-C782A5B7BAD7}" srcOrd="0" destOrd="0" presId="urn:microsoft.com/office/officeart/2005/8/layout/default"/>
    <dgm:cxn modelId="{4C811B0E-7756-4109-936C-5626DA253C0F}" type="presParOf" srcId="{4BB624DB-D5F8-4300-8263-098F7BA0D0B3}" destId="{AD9F7C0D-2738-4083-BF2A-795689C514EF}" srcOrd="1" destOrd="0" presId="urn:microsoft.com/office/officeart/2005/8/layout/default"/>
    <dgm:cxn modelId="{B928D8AD-720F-4DAD-937F-652153B5A982}" type="presParOf" srcId="{4BB624DB-D5F8-4300-8263-098F7BA0D0B3}" destId="{664EED95-FFC8-47A4-A7A3-B015AD7CC9DF}" srcOrd="2" destOrd="0" presId="urn:microsoft.com/office/officeart/2005/8/layout/default"/>
    <dgm:cxn modelId="{84835BEE-A466-41B5-B768-D76098806C30}" type="presParOf" srcId="{4BB624DB-D5F8-4300-8263-098F7BA0D0B3}" destId="{6F2B6973-D656-492F-84E3-520DA8A26EEA}" srcOrd="3" destOrd="0" presId="urn:microsoft.com/office/officeart/2005/8/layout/default"/>
    <dgm:cxn modelId="{55E9473D-CE5F-41C1-B418-A67D2A54BB1A}" type="presParOf" srcId="{4BB624DB-D5F8-4300-8263-098F7BA0D0B3}" destId="{B04B385F-9E68-4083-A70A-D4859C122CC3}" srcOrd="4" destOrd="0" presId="urn:microsoft.com/office/officeart/2005/8/layout/default"/>
    <dgm:cxn modelId="{8F8335A6-9342-4283-8274-58C375B04E92}" type="presParOf" srcId="{4BB624DB-D5F8-4300-8263-098F7BA0D0B3}" destId="{93876393-26A1-4BF5-82B8-FB0C6D931277}" srcOrd="5" destOrd="0" presId="urn:microsoft.com/office/officeart/2005/8/layout/default"/>
    <dgm:cxn modelId="{369AB5FF-B784-42B7-BA27-147B2A37C3D2}" type="presParOf" srcId="{4BB624DB-D5F8-4300-8263-098F7BA0D0B3}" destId="{58DE5C0D-E2FD-43E1-BFE2-5256F0D38888}" srcOrd="6" destOrd="0" presId="urn:microsoft.com/office/officeart/2005/8/layout/default"/>
    <dgm:cxn modelId="{B84A06B9-1FCD-4BD8-948E-CA6401FA82AA}" type="presParOf" srcId="{4BB624DB-D5F8-4300-8263-098F7BA0D0B3}" destId="{E9E1B447-4617-40CE-9CBD-DCF3E37FDE94}" srcOrd="7" destOrd="0" presId="urn:microsoft.com/office/officeart/2005/8/layout/default"/>
    <dgm:cxn modelId="{256F44F1-ECA3-42F6-9BD8-224C97C421F2}" type="presParOf" srcId="{4BB624DB-D5F8-4300-8263-098F7BA0D0B3}" destId="{1AB51417-2186-4033-ACFF-D188583B7C85}" srcOrd="8" destOrd="0" presId="urn:microsoft.com/office/officeart/2005/8/layout/defaul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0FF1B6C-2ADE-48B0-A1ED-E95A5255B767}"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2D1577C3-0E60-43FD-9905-36F8677C2E71}">
      <dgm:prSet phldrT="[Text]"/>
      <dgm:spPr/>
      <dgm:t>
        <a:bodyPr/>
        <a:lstStyle/>
        <a:p>
          <a:r>
            <a:rPr lang="en-US" dirty="0" smtClean="0"/>
            <a:t>Packaging</a:t>
          </a:r>
          <a:endParaRPr lang="en-US" dirty="0"/>
        </a:p>
      </dgm:t>
    </dgm:pt>
    <dgm:pt modelId="{711EFCDC-AE53-44F9-AF19-2D4E057ABAAF}" type="parTrans" cxnId="{10AEDC02-849D-4852-99BA-FE8ABD09F3E8}">
      <dgm:prSet/>
      <dgm:spPr/>
      <dgm:t>
        <a:bodyPr/>
        <a:lstStyle/>
        <a:p>
          <a:endParaRPr lang="en-US"/>
        </a:p>
      </dgm:t>
    </dgm:pt>
    <dgm:pt modelId="{6784F129-CBF6-431E-8D53-E6B2CC710397}" type="sibTrans" cxnId="{10AEDC02-849D-4852-99BA-FE8ABD09F3E8}">
      <dgm:prSet/>
      <dgm:spPr/>
      <dgm:t>
        <a:bodyPr/>
        <a:lstStyle/>
        <a:p>
          <a:endParaRPr lang="en-US"/>
        </a:p>
      </dgm:t>
    </dgm:pt>
    <dgm:pt modelId="{7EF8847A-6E50-4B55-946E-D5BB39DAFC84}">
      <dgm:prSet phldrT="[Text]"/>
      <dgm:spPr/>
      <dgm:t>
        <a:bodyPr/>
        <a:lstStyle/>
        <a:p>
          <a:r>
            <a:rPr lang="en-US" dirty="0" smtClean="0"/>
            <a:t> Quarantine</a:t>
          </a:r>
          <a:endParaRPr lang="en-US" dirty="0"/>
        </a:p>
      </dgm:t>
    </dgm:pt>
    <dgm:pt modelId="{00196C94-FBB6-4102-B528-DDD361738B8C}" type="parTrans" cxnId="{003295D4-A73F-4176-8C90-58BB33B152D9}">
      <dgm:prSet/>
      <dgm:spPr/>
      <dgm:t>
        <a:bodyPr/>
        <a:lstStyle/>
        <a:p>
          <a:endParaRPr lang="en-US"/>
        </a:p>
      </dgm:t>
    </dgm:pt>
    <dgm:pt modelId="{4BF0BD8B-F937-4A41-9CD6-8B0DC42B47A8}" type="sibTrans" cxnId="{003295D4-A73F-4176-8C90-58BB33B152D9}">
      <dgm:prSet/>
      <dgm:spPr/>
      <dgm:t>
        <a:bodyPr/>
        <a:lstStyle/>
        <a:p>
          <a:endParaRPr lang="en-US"/>
        </a:p>
      </dgm:t>
    </dgm:pt>
    <dgm:pt modelId="{7EC67865-A04B-45C8-9930-DF7CCB965C85}">
      <dgm:prSet phldrT="[Text]"/>
      <dgm:spPr/>
      <dgm:t>
        <a:bodyPr/>
        <a:lstStyle/>
        <a:p>
          <a:r>
            <a:rPr lang="en-US" dirty="0" smtClean="0"/>
            <a:t>Transport to Point of Exit</a:t>
          </a:r>
          <a:endParaRPr lang="en-US" dirty="0"/>
        </a:p>
      </dgm:t>
    </dgm:pt>
    <dgm:pt modelId="{519C660F-852D-4CB2-AB63-AA550B9DC00A}" type="parTrans" cxnId="{E431BAC6-1F70-44FC-9BCC-0E0E666EFB5D}">
      <dgm:prSet/>
      <dgm:spPr/>
      <dgm:t>
        <a:bodyPr/>
        <a:lstStyle/>
        <a:p>
          <a:endParaRPr lang="en-US"/>
        </a:p>
      </dgm:t>
    </dgm:pt>
    <dgm:pt modelId="{F3E5591A-425A-4CAA-9005-7258885CDAB2}" type="sibTrans" cxnId="{E431BAC6-1F70-44FC-9BCC-0E0E666EFB5D}">
      <dgm:prSet/>
      <dgm:spPr/>
      <dgm:t>
        <a:bodyPr/>
        <a:lstStyle/>
        <a:p>
          <a:endParaRPr lang="en-US"/>
        </a:p>
      </dgm:t>
    </dgm:pt>
    <dgm:pt modelId="{C35D398C-304F-4B21-BB35-F6EE1E5F4F06}">
      <dgm:prSet phldrT="[Text]"/>
      <dgm:spPr/>
      <dgm:t>
        <a:bodyPr/>
        <a:lstStyle/>
        <a:p>
          <a:r>
            <a:rPr lang="en-US" dirty="0" smtClean="0"/>
            <a:t>Distribution to Foreign Market</a:t>
          </a:r>
          <a:endParaRPr lang="en-US" dirty="0"/>
        </a:p>
      </dgm:t>
    </dgm:pt>
    <dgm:pt modelId="{8F822CED-A84E-41A5-809B-2990EC6E356E}" type="parTrans" cxnId="{A75C0941-3968-4EA4-8DCD-F3CD2F60F5D5}">
      <dgm:prSet/>
      <dgm:spPr/>
      <dgm:t>
        <a:bodyPr/>
        <a:lstStyle/>
        <a:p>
          <a:endParaRPr lang="en-US"/>
        </a:p>
      </dgm:t>
    </dgm:pt>
    <dgm:pt modelId="{919E2B8B-5354-45C0-B4F5-11ADB44BC407}" type="sibTrans" cxnId="{A75C0941-3968-4EA4-8DCD-F3CD2F60F5D5}">
      <dgm:prSet/>
      <dgm:spPr/>
      <dgm:t>
        <a:bodyPr/>
        <a:lstStyle/>
        <a:p>
          <a:endParaRPr lang="en-US"/>
        </a:p>
      </dgm:t>
    </dgm:pt>
    <dgm:pt modelId="{A8BCA420-E777-4338-8EBA-47C7ADC1590D}">
      <dgm:prSet phldrT="[Text]"/>
      <dgm:spPr/>
      <dgm:t>
        <a:bodyPr/>
        <a:lstStyle/>
        <a:p>
          <a:r>
            <a:rPr lang="en-US" dirty="0" smtClean="0"/>
            <a:t>Transport to </a:t>
          </a:r>
          <a:r>
            <a:rPr lang="en-US" dirty="0" smtClean="0"/>
            <a:t>NAREI</a:t>
          </a:r>
          <a:endParaRPr lang="en-US" dirty="0"/>
        </a:p>
      </dgm:t>
    </dgm:pt>
    <dgm:pt modelId="{030E9DC5-B5C2-4E35-8DC3-C81DF54AA9AA}" type="parTrans" cxnId="{7DCAFDE0-976F-44CF-B17E-0AB9C827E6CD}">
      <dgm:prSet/>
      <dgm:spPr/>
      <dgm:t>
        <a:bodyPr/>
        <a:lstStyle/>
        <a:p>
          <a:endParaRPr lang="en-US"/>
        </a:p>
      </dgm:t>
    </dgm:pt>
    <dgm:pt modelId="{7BE68384-537A-455D-BB13-3046BAD96EB3}" type="sibTrans" cxnId="{7DCAFDE0-976F-44CF-B17E-0AB9C827E6CD}">
      <dgm:prSet/>
      <dgm:spPr/>
      <dgm:t>
        <a:bodyPr/>
        <a:lstStyle/>
        <a:p>
          <a:endParaRPr lang="en-US"/>
        </a:p>
      </dgm:t>
    </dgm:pt>
    <dgm:pt modelId="{4BB624DB-D5F8-4300-8263-098F7BA0D0B3}" type="pres">
      <dgm:prSet presAssocID="{10FF1B6C-2ADE-48B0-A1ED-E95A5255B767}" presName="diagram" presStyleCnt="0">
        <dgm:presLayoutVars>
          <dgm:dir/>
          <dgm:resizeHandles val="exact"/>
        </dgm:presLayoutVars>
      </dgm:prSet>
      <dgm:spPr/>
      <dgm:t>
        <a:bodyPr/>
        <a:lstStyle/>
        <a:p>
          <a:endParaRPr lang="en-US"/>
        </a:p>
      </dgm:t>
    </dgm:pt>
    <dgm:pt modelId="{1CDD17B0-EFE6-4B30-9983-C782A5B7BAD7}" type="pres">
      <dgm:prSet presAssocID="{2D1577C3-0E60-43FD-9905-36F8677C2E71}" presName="node" presStyleLbl="node1" presStyleIdx="0" presStyleCnt="5" custScaleX="20000" custScaleY="26543" custLinFactNeighborX="-11527" custLinFactNeighborY="-935">
        <dgm:presLayoutVars>
          <dgm:bulletEnabled val="1"/>
        </dgm:presLayoutVars>
      </dgm:prSet>
      <dgm:spPr/>
      <dgm:t>
        <a:bodyPr/>
        <a:lstStyle/>
        <a:p>
          <a:endParaRPr lang="en-US"/>
        </a:p>
      </dgm:t>
    </dgm:pt>
    <dgm:pt modelId="{AD9F7C0D-2738-4083-BF2A-795689C514EF}" type="pres">
      <dgm:prSet presAssocID="{6784F129-CBF6-431E-8D53-E6B2CC710397}" presName="sibTrans" presStyleCnt="0"/>
      <dgm:spPr/>
    </dgm:pt>
    <dgm:pt modelId="{664EED95-FFC8-47A4-A7A3-B015AD7CC9DF}" type="pres">
      <dgm:prSet presAssocID="{A8BCA420-E777-4338-8EBA-47C7ADC1590D}" presName="node" presStyleLbl="node1" presStyleIdx="1" presStyleCnt="5" custScaleX="20000" custScaleY="26543" custLinFactNeighborX="-20824" custLinFactNeighborY="-6">
        <dgm:presLayoutVars>
          <dgm:bulletEnabled val="1"/>
        </dgm:presLayoutVars>
      </dgm:prSet>
      <dgm:spPr/>
      <dgm:t>
        <a:bodyPr/>
        <a:lstStyle/>
        <a:p>
          <a:endParaRPr lang="en-US"/>
        </a:p>
      </dgm:t>
    </dgm:pt>
    <dgm:pt modelId="{6F2B6973-D656-492F-84E3-520DA8A26EEA}" type="pres">
      <dgm:prSet presAssocID="{7BE68384-537A-455D-BB13-3046BAD96EB3}" presName="sibTrans" presStyleCnt="0"/>
      <dgm:spPr/>
    </dgm:pt>
    <dgm:pt modelId="{B04B385F-9E68-4083-A70A-D4859C122CC3}" type="pres">
      <dgm:prSet presAssocID="{7EF8847A-6E50-4B55-946E-D5BB39DAFC84}" presName="node" presStyleLbl="node1" presStyleIdx="2" presStyleCnt="5" custScaleX="20000" custScaleY="26543" custLinFactNeighborX="-29963" custLinFactNeighborY="-657">
        <dgm:presLayoutVars>
          <dgm:bulletEnabled val="1"/>
        </dgm:presLayoutVars>
      </dgm:prSet>
      <dgm:spPr/>
      <dgm:t>
        <a:bodyPr/>
        <a:lstStyle/>
        <a:p>
          <a:endParaRPr lang="en-US"/>
        </a:p>
      </dgm:t>
    </dgm:pt>
    <dgm:pt modelId="{93876393-26A1-4BF5-82B8-FB0C6D931277}" type="pres">
      <dgm:prSet presAssocID="{4BF0BD8B-F937-4A41-9CD6-8B0DC42B47A8}" presName="sibTrans" presStyleCnt="0"/>
      <dgm:spPr/>
    </dgm:pt>
    <dgm:pt modelId="{58DE5C0D-E2FD-43E1-BFE2-5256F0D38888}" type="pres">
      <dgm:prSet presAssocID="{7EC67865-A04B-45C8-9930-DF7CCB965C85}" presName="node" presStyleLbl="node1" presStyleIdx="3" presStyleCnt="5" custScaleX="19508" custScaleY="26543" custLinFactNeighborX="35709" custLinFactNeighborY="-43215">
        <dgm:presLayoutVars>
          <dgm:bulletEnabled val="1"/>
        </dgm:presLayoutVars>
      </dgm:prSet>
      <dgm:spPr/>
      <dgm:t>
        <a:bodyPr/>
        <a:lstStyle/>
        <a:p>
          <a:endParaRPr lang="en-US"/>
        </a:p>
      </dgm:t>
    </dgm:pt>
    <dgm:pt modelId="{E9E1B447-4617-40CE-9CBD-DCF3E37FDE94}" type="pres">
      <dgm:prSet presAssocID="{F3E5591A-425A-4CAA-9005-7258885CDAB2}" presName="sibTrans" presStyleCnt="0"/>
      <dgm:spPr/>
    </dgm:pt>
    <dgm:pt modelId="{1AB51417-2186-4033-ACFF-D188583B7C85}" type="pres">
      <dgm:prSet presAssocID="{C35D398C-304F-4B21-BB35-F6EE1E5F4F06}" presName="node" presStyleLbl="node1" presStyleIdx="4" presStyleCnt="5" custScaleX="20000" custScaleY="26500" custLinFactNeighborX="27640" custLinFactNeighborY="-43450">
        <dgm:presLayoutVars>
          <dgm:bulletEnabled val="1"/>
        </dgm:presLayoutVars>
      </dgm:prSet>
      <dgm:spPr/>
      <dgm:t>
        <a:bodyPr/>
        <a:lstStyle/>
        <a:p>
          <a:endParaRPr lang="en-US"/>
        </a:p>
      </dgm:t>
    </dgm:pt>
  </dgm:ptLst>
  <dgm:cxnLst>
    <dgm:cxn modelId="{069F6D05-2C08-40E3-98CA-23C93FB6623E}" type="presOf" srcId="{10FF1B6C-2ADE-48B0-A1ED-E95A5255B767}" destId="{4BB624DB-D5F8-4300-8263-098F7BA0D0B3}" srcOrd="0" destOrd="0" presId="urn:microsoft.com/office/officeart/2005/8/layout/default"/>
    <dgm:cxn modelId="{003295D4-A73F-4176-8C90-58BB33B152D9}" srcId="{10FF1B6C-2ADE-48B0-A1ED-E95A5255B767}" destId="{7EF8847A-6E50-4B55-946E-D5BB39DAFC84}" srcOrd="2" destOrd="0" parTransId="{00196C94-FBB6-4102-B528-DDD361738B8C}" sibTransId="{4BF0BD8B-F937-4A41-9CD6-8B0DC42B47A8}"/>
    <dgm:cxn modelId="{A75C0941-3968-4EA4-8DCD-F3CD2F60F5D5}" srcId="{10FF1B6C-2ADE-48B0-A1ED-E95A5255B767}" destId="{C35D398C-304F-4B21-BB35-F6EE1E5F4F06}" srcOrd="4" destOrd="0" parTransId="{8F822CED-A84E-41A5-809B-2990EC6E356E}" sibTransId="{919E2B8B-5354-45C0-B4F5-11ADB44BC407}"/>
    <dgm:cxn modelId="{0570190C-96B2-49E8-9280-15079B8433F3}" type="presOf" srcId="{2D1577C3-0E60-43FD-9905-36F8677C2E71}" destId="{1CDD17B0-EFE6-4B30-9983-C782A5B7BAD7}" srcOrd="0" destOrd="0" presId="urn:microsoft.com/office/officeart/2005/8/layout/default"/>
    <dgm:cxn modelId="{10AEDC02-849D-4852-99BA-FE8ABD09F3E8}" srcId="{10FF1B6C-2ADE-48B0-A1ED-E95A5255B767}" destId="{2D1577C3-0E60-43FD-9905-36F8677C2E71}" srcOrd="0" destOrd="0" parTransId="{711EFCDC-AE53-44F9-AF19-2D4E057ABAAF}" sibTransId="{6784F129-CBF6-431E-8D53-E6B2CC710397}"/>
    <dgm:cxn modelId="{7DCAFDE0-976F-44CF-B17E-0AB9C827E6CD}" srcId="{10FF1B6C-2ADE-48B0-A1ED-E95A5255B767}" destId="{A8BCA420-E777-4338-8EBA-47C7ADC1590D}" srcOrd="1" destOrd="0" parTransId="{030E9DC5-B5C2-4E35-8DC3-C81DF54AA9AA}" sibTransId="{7BE68384-537A-455D-BB13-3046BAD96EB3}"/>
    <dgm:cxn modelId="{D4A92980-C428-4F13-AB1C-94F5472AC0DF}" type="presOf" srcId="{7EC67865-A04B-45C8-9930-DF7CCB965C85}" destId="{58DE5C0D-E2FD-43E1-BFE2-5256F0D38888}" srcOrd="0" destOrd="0" presId="urn:microsoft.com/office/officeart/2005/8/layout/default"/>
    <dgm:cxn modelId="{B64E4CCD-474C-48E3-8844-1E29AF9F3A03}" type="presOf" srcId="{C35D398C-304F-4B21-BB35-F6EE1E5F4F06}" destId="{1AB51417-2186-4033-ACFF-D188583B7C85}" srcOrd="0" destOrd="0" presId="urn:microsoft.com/office/officeart/2005/8/layout/default"/>
    <dgm:cxn modelId="{17D59F58-4458-41D9-8F07-20B8313F92BA}" type="presOf" srcId="{A8BCA420-E777-4338-8EBA-47C7ADC1590D}" destId="{664EED95-FFC8-47A4-A7A3-B015AD7CC9DF}" srcOrd="0" destOrd="0" presId="urn:microsoft.com/office/officeart/2005/8/layout/default"/>
    <dgm:cxn modelId="{3CA905C7-4776-4FB2-8918-C523CC55690E}" type="presOf" srcId="{7EF8847A-6E50-4B55-946E-D5BB39DAFC84}" destId="{B04B385F-9E68-4083-A70A-D4859C122CC3}" srcOrd="0" destOrd="0" presId="urn:microsoft.com/office/officeart/2005/8/layout/default"/>
    <dgm:cxn modelId="{E431BAC6-1F70-44FC-9BCC-0E0E666EFB5D}" srcId="{10FF1B6C-2ADE-48B0-A1ED-E95A5255B767}" destId="{7EC67865-A04B-45C8-9930-DF7CCB965C85}" srcOrd="3" destOrd="0" parTransId="{519C660F-852D-4CB2-AB63-AA550B9DC00A}" sibTransId="{F3E5591A-425A-4CAA-9005-7258885CDAB2}"/>
    <dgm:cxn modelId="{1714D28B-1609-4A6F-8877-8BBCBC2A9C7F}" type="presParOf" srcId="{4BB624DB-D5F8-4300-8263-098F7BA0D0B3}" destId="{1CDD17B0-EFE6-4B30-9983-C782A5B7BAD7}" srcOrd="0" destOrd="0" presId="urn:microsoft.com/office/officeart/2005/8/layout/default"/>
    <dgm:cxn modelId="{AE3C732D-34EC-49A8-994F-E45CE2B081E8}" type="presParOf" srcId="{4BB624DB-D5F8-4300-8263-098F7BA0D0B3}" destId="{AD9F7C0D-2738-4083-BF2A-795689C514EF}" srcOrd="1" destOrd="0" presId="urn:microsoft.com/office/officeart/2005/8/layout/default"/>
    <dgm:cxn modelId="{92906ADD-D448-4D40-8A03-86DF56C77EE2}" type="presParOf" srcId="{4BB624DB-D5F8-4300-8263-098F7BA0D0B3}" destId="{664EED95-FFC8-47A4-A7A3-B015AD7CC9DF}" srcOrd="2" destOrd="0" presId="urn:microsoft.com/office/officeart/2005/8/layout/default"/>
    <dgm:cxn modelId="{D3652995-E7A4-4F15-8DC5-4A31CB8CD73C}" type="presParOf" srcId="{4BB624DB-D5F8-4300-8263-098F7BA0D0B3}" destId="{6F2B6973-D656-492F-84E3-520DA8A26EEA}" srcOrd="3" destOrd="0" presId="urn:microsoft.com/office/officeart/2005/8/layout/default"/>
    <dgm:cxn modelId="{23C9AE16-4E2E-4A0F-99D0-FB038268A5D9}" type="presParOf" srcId="{4BB624DB-D5F8-4300-8263-098F7BA0D0B3}" destId="{B04B385F-9E68-4083-A70A-D4859C122CC3}" srcOrd="4" destOrd="0" presId="urn:microsoft.com/office/officeart/2005/8/layout/default"/>
    <dgm:cxn modelId="{2A09144D-7E12-480F-90CE-E9C6AD7B2E51}" type="presParOf" srcId="{4BB624DB-D5F8-4300-8263-098F7BA0D0B3}" destId="{93876393-26A1-4BF5-82B8-FB0C6D931277}" srcOrd="5" destOrd="0" presId="urn:microsoft.com/office/officeart/2005/8/layout/default"/>
    <dgm:cxn modelId="{A7C0BCEA-EE11-4610-BFEC-4239332AEBC3}" type="presParOf" srcId="{4BB624DB-D5F8-4300-8263-098F7BA0D0B3}" destId="{58DE5C0D-E2FD-43E1-BFE2-5256F0D38888}" srcOrd="6" destOrd="0" presId="urn:microsoft.com/office/officeart/2005/8/layout/default"/>
    <dgm:cxn modelId="{51938EEF-F350-41F0-BAD2-1FDD56E02AF0}" type="presParOf" srcId="{4BB624DB-D5F8-4300-8263-098F7BA0D0B3}" destId="{E9E1B447-4617-40CE-9CBD-DCF3E37FDE94}" srcOrd="7" destOrd="0" presId="urn:microsoft.com/office/officeart/2005/8/layout/default"/>
    <dgm:cxn modelId="{F9AA6AF2-7EAD-483F-972C-8CF955E7B02A}" type="presParOf" srcId="{4BB624DB-D5F8-4300-8263-098F7BA0D0B3}" destId="{1AB51417-2186-4033-ACFF-D188583B7C85}" srcOrd="8" destOrd="0" presId="urn:microsoft.com/office/officeart/2005/8/layout/default"/>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CDB9ED8D-7F2C-48AD-8C01-A1DF2460B314}" type="doc">
      <dgm:prSet loTypeId="urn:microsoft.com/office/officeart/2005/8/layout/matrix1" loCatId="matrix" qsTypeId="urn:microsoft.com/office/officeart/2005/8/quickstyle/simple1" qsCatId="simple" csTypeId="urn:microsoft.com/office/officeart/2005/8/colors/accent2_1" csCatId="accent2" phldr="1"/>
      <dgm:spPr/>
      <dgm:t>
        <a:bodyPr/>
        <a:lstStyle/>
        <a:p>
          <a:endParaRPr lang="en-US"/>
        </a:p>
      </dgm:t>
    </dgm:pt>
    <dgm:pt modelId="{33A59BC0-0ACF-453B-8E28-00A82D3A0D71}">
      <dgm:prSet phldrT="[Text]" custT="1"/>
      <dgm:spPr/>
      <dgm:t>
        <a:bodyPr/>
        <a:lstStyle/>
        <a:p>
          <a:r>
            <a:rPr lang="en-US" sz="3600" b="0" dirty="0" smtClean="0"/>
            <a:t>SWOT</a:t>
          </a:r>
          <a:endParaRPr lang="en-US" sz="1500" b="0" dirty="0"/>
        </a:p>
      </dgm:t>
    </dgm:pt>
    <dgm:pt modelId="{4F4C846A-CF18-40D1-B21E-3C0E7071ED6C}" type="parTrans" cxnId="{95626809-8A37-4E6B-842F-1B995C2866E4}">
      <dgm:prSet/>
      <dgm:spPr/>
      <dgm:t>
        <a:bodyPr/>
        <a:lstStyle/>
        <a:p>
          <a:endParaRPr lang="en-US"/>
        </a:p>
      </dgm:t>
    </dgm:pt>
    <dgm:pt modelId="{690A22D8-9774-44AF-8A19-83A53BC7CF0C}" type="sibTrans" cxnId="{95626809-8A37-4E6B-842F-1B995C2866E4}">
      <dgm:prSet/>
      <dgm:spPr/>
      <dgm:t>
        <a:bodyPr/>
        <a:lstStyle/>
        <a:p>
          <a:endParaRPr lang="en-US"/>
        </a:p>
      </dgm:t>
    </dgm:pt>
    <dgm:pt modelId="{0B4D79A8-0194-431C-85E0-A78505391F0F}">
      <dgm:prSet phldrT="[Text]" custT="1"/>
      <dgm:spPr/>
      <dgm:t>
        <a:bodyPr anchor="t" anchorCtr="0"/>
        <a:lstStyle/>
        <a:p>
          <a:r>
            <a:rPr lang="en-US" sz="2000" b="1" dirty="0" smtClean="0"/>
            <a:t>Strengths</a:t>
          </a:r>
          <a:endParaRPr lang="en-US" sz="1300" b="1" dirty="0" smtClean="0"/>
        </a:p>
        <a:p>
          <a:r>
            <a:rPr lang="en-US" sz="1300" dirty="0" smtClean="0"/>
            <a:t>Low Pesticide Requirements</a:t>
          </a:r>
        </a:p>
        <a:p>
          <a:r>
            <a:rPr lang="en-US" sz="1300" dirty="0" smtClean="0"/>
            <a:t>Low Production Maintenance</a:t>
          </a:r>
        </a:p>
        <a:p>
          <a:r>
            <a:rPr lang="en-US" sz="1300" dirty="0" smtClean="0"/>
            <a:t>Easy Transportation, high density and long shelf-life for processed productions </a:t>
          </a:r>
        </a:p>
      </dgm:t>
    </dgm:pt>
    <dgm:pt modelId="{DCB2524A-F340-4648-AC0B-4B6A9DC34EDC}" type="parTrans" cxnId="{B0E12C07-974D-4C34-8468-47B50D2B3AF8}">
      <dgm:prSet/>
      <dgm:spPr/>
      <dgm:t>
        <a:bodyPr/>
        <a:lstStyle/>
        <a:p>
          <a:endParaRPr lang="en-US"/>
        </a:p>
      </dgm:t>
    </dgm:pt>
    <dgm:pt modelId="{A07B6CFA-C182-47CD-8886-17C00EC27E1C}" type="sibTrans" cxnId="{B0E12C07-974D-4C34-8468-47B50D2B3AF8}">
      <dgm:prSet/>
      <dgm:spPr/>
      <dgm:t>
        <a:bodyPr/>
        <a:lstStyle/>
        <a:p>
          <a:endParaRPr lang="en-US"/>
        </a:p>
      </dgm:t>
    </dgm:pt>
    <dgm:pt modelId="{2DCAE1E9-93C7-4CE0-A694-3DC11C91B59F}">
      <dgm:prSet phldrT="[Text]" custT="1"/>
      <dgm:spPr/>
      <dgm:t>
        <a:bodyPr anchor="t" anchorCtr="0"/>
        <a:lstStyle/>
        <a:p>
          <a:r>
            <a:rPr lang="en-US" sz="2000" b="1" dirty="0" smtClean="0"/>
            <a:t>Opportunities</a:t>
          </a:r>
          <a:endParaRPr lang="en-US" sz="1400" b="1" dirty="0" smtClean="0"/>
        </a:p>
        <a:p>
          <a:r>
            <a:rPr lang="en-US" sz="1400" dirty="0" smtClean="0"/>
            <a:t>High demand for processed goods in CARICOM and locally</a:t>
          </a:r>
        </a:p>
        <a:p>
          <a:r>
            <a:rPr lang="en-US" sz="1400" dirty="0" smtClean="0"/>
            <a:t>Niche markets in </a:t>
          </a:r>
          <a:r>
            <a:rPr lang="en-US" sz="1400" dirty="0" smtClean="0"/>
            <a:t>Diaspora</a:t>
          </a:r>
        </a:p>
        <a:p>
          <a:r>
            <a:rPr lang="en-US" sz="1400" dirty="0" err="1" smtClean="0"/>
            <a:t>Carimbola</a:t>
          </a:r>
          <a:r>
            <a:rPr lang="en-US" sz="1400" dirty="0" smtClean="0"/>
            <a:t> fruit fly eradicated from some regions, under control in most</a:t>
          </a:r>
          <a:endParaRPr lang="en-US" sz="1400" dirty="0"/>
        </a:p>
      </dgm:t>
    </dgm:pt>
    <dgm:pt modelId="{6B26948E-DD62-4B69-AFE8-3928EE4076FF}" type="parTrans" cxnId="{70A6BBBB-CE94-48AF-B0E6-BC3EDF4419E1}">
      <dgm:prSet/>
      <dgm:spPr/>
      <dgm:t>
        <a:bodyPr/>
        <a:lstStyle/>
        <a:p>
          <a:endParaRPr lang="en-US"/>
        </a:p>
      </dgm:t>
    </dgm:pt>
    <dgm:pt modelId="{66D0EA86-FD74-488A-858C-3166413CB1E0}" type="sibTrans" cxnId="{70A6BBBB-CE94-48AF-B0E6-BC3EDF4419E1}">
      <dgm:prSet/>
      <dgm:spPr/>
      <dgm:t>
        <a:bodyPr/>
        <a:lstStyle/>
        <a:p>
          <a:endParaRPr lang="en-US"/>
        </a:p>
      </dgm:t>
    </dgm:pt>
    <dgm:pt modelId="{EC7EFE3C-09AD-45DF-998D-0E4042FC622A}">
      <dgm:prSet phldrT="[Text]" custT="1"/>
      <dgm:spPr/>
      <dgm:t>
        <a:bodyPr/>
        <a:lstStyle/>
        <a:p>
          <a:r>
            <a:rPr lang="en-US" sz="2000" b="1" dirty="0" smtClean="0"/>
            <a:t>Weaknesses</a:t>
          </a:r>
          <a:endParaRPr lang="en-US" sz="1400" b="1" dirty="0" smtClean="0"/>
        </a:p>
        <a:p>
          <a:r>
            <a:rPr lang="en-US" sz="1400" dirty="0" smtClean="0"/>
            <a:t>Unknown risk of increasing production scale (pests, diseases)</a:t>
          </a:r>
        </a:p>
        <a:p>
          <a:r>
            <a:rPr lang="en-US" sz="1400" dirty="0" smtClean="0"/>
            <a:t>Fresh Pepper is bulky during shipping</a:t>
          </a:r>
        </a:p>
        <a:p>
          <a:r>
            <a:rPr lang="en-US" sz="1400" dirty="0" smtClean="0"/>
            <a:t>Fresh Pepper is prone to rot during shipping</a:t>
          </a:r>
          <a:endParaRPr lang="en-US" sz="1400" dirty="0"/>
        </a:p>
      </dgm:t>
    </dgm:pt>
    <dgm:pt modelId="{E7B6CC30-956E-40FE-8C06-047942BB350C}" type="parTrans" cxnId="{526426C1-0CC8-4C41-A151-7B9F62872F07}">
      <dgm:prSet/>
      <dgm:spPr/>
      <dgm:t>
        <a:bodyPr/>
        <a:lstStyle/>
        <a:p>
          <a:endParaRPr lang="en-US"/>
        </a:p>
      </dgm:t>
    </dgm:pt>
    <dgm:pt modelId="{0468D4DC-B9C8-454C-B471-340DACCE336C}" type="sibTrans" cxnId="{526426C1-0CC8-4C41-A151-7B9F62872F07}">
      <dgm:prSet/>
      <dgm:spPr/>
      <dgm:t>
        <a:bodyPr/>
        <a:lstStyle/>
        <a:p>
          <a:endParaRPr lang="en-US"/>
        </a:p>
      </dgm:t>
    </dgm:pt>
    <dgm:pt modelId="{25A62A20-844A-4F25-AB2C-455C6D4FC4ED}">
      <dgm:prSet phldrT="[Text]" custT="1"/>
      <dgm:spPr/>
      <dgm:t>
        <a:bodyPr/>
        <a:lstStyle/>
        <a:p>
          <a:r>
            <a:rPr lang="en-US" sz="2000" b="1" dirty="0" smtClean="0"/>
            <a:t>Threats</a:t>
          </a:r>
          <a:endParaRPr lang="en-US" sz="1600" b="1" dirty="0" smtClean="0"/>
        </a:p>
        <a:p>
          <a:r>
            <a:rPr lang="en-US" sz="1600" dirty="0" smtClean="0"/>
            <a:t>High competition for fresh peppers</a:t>
          </a:r>
        </a:p>
        <a:p>
          <a:r>
            <a:rPr lang="en-US" sz="1600" dirty="0" smtClean="0"/>
            <a:t>Raw pepper exports to the U.S. prohibited</a:t>
          </a:r>
          <a:endParaRPr lang="en-US" sz="1600" dirty="0"/>
        </a:p>
      </dgm:t>
    </dgm:pt>
    <dgm:pt modelId="{96AEFBC4-9A46-4E15-B2CA-4E085D78A873}" type="parTrans" cxnId="{3D42B9E3-D734-4AC6-8851-B110047B056B}">
      <dgm:prSet/>
      <dgm:spPr/>
      <dgm:t>
        <a:bodyPr/>
        <a:lstStyle/>
        <a:p>
          <a:endParaRPr lang="en-US"/>
        </a:p>
      </dgm:t>
    </dgm:pt>
    <dgm:pt modelId="{A41D453F-6C51-48E7-A65B-6E89FC4AD84E}" type="sibTrans" cxnId="{3D42B9E3-D734-4AC6-8851-B110047B056B}">
      <dgm:prSet/>
      <dgm:spPr/>
      <dgm:t>
        <a:bodyPr/>
        <a:lstStyle/>
        <a:p>
          <a:endParaRPr lang="en-US"/>
        </a:p>
      </dgm:t>
    </dgm:pt>
    <dgm:pt modelId="{E8983A14-0BA1-4E58-87E2-F67E1DCAF432}" type="pres">
      <dgm:prSet presAssocID="{CDB9ED8D-7F2C-48AD-8C01-A1DF2460B314}" presName="diagram" presStyleCnt="0">
        <dgm:presLayoutVars>
          <dgm:chMax val="1"/>
          <dgm:dir/>
          <dgm:animLvl val="ctr"/>
          <dgm:resizeHandles val="exact"/>
        </dgm:presLayoutVars>
      </dgm:prSet>
      <dgm:spPr/>
      <dgm:t>
        <a:bodyPr/>
        <a:lstStyle/>
        <a:p>
          <a:endParaRPr lang="en-US"/>
        </a:p>
      </dgm:t>
    </dgm:pt>
    <dgm:pt modelId="{C3EDB2A6-1A12-472F-8CBC-D9E7E23E993E}" type="pres">
      <dgm:prSet presAssocID="{CDB9ED8D-7F2C-48AD-8C01-A1DF2460B314}" presName="matrix" presStyleCnt="0"/>
      <dgm:spPr/>
    </dgm:pt>
    <dgm:pt modelId="{54ADFF90-2384-4493-8785-178E9C31F3AD}" type="pres">
      <dgm:prSet presAssocID="{CDB9ED8D-7F2C-48AD-8C01-A1DF2460B314}" presName="tile1" presStyleLbl="node1" presStyleIdx="0" presStyleCnt="4"/>
      <dgm:spPr/>
      <dgm:t>
        <a:bodyPr/>
        <a:lstStyle/>
        <a:p>
          <a:endParaRPr lang="en-US"/>
        </a:p>
      </dgm:t>
    </dgm:pt>
    <dgm:pt modelId="{A5C737F8-948E-47DC-9836-AE68A3554538}" type="pres">
      <dgm:prSet presAssocID="{CDB9ED8D-7F2C-48AD-8C01-A1DF2460B314}" presName="tile1text" presStyleLbl="node1" presStyleIdx="0" presStyleCnt="4">
        <dgm:presLayoutVars>
          <dgm:chMax val="0"/>
          <dgm:chPref val="0"/>
          <dgm:bulletEnabled val="1"/>
        </dgm:presLayoutVars>
      </dgm:prSet>
      <dgm:spPr/>
      <dgm:t>
        <a:bodyPr/>
        <a:lstStyle/>
        <a:p>
          <a:endParaRPr lang="en-US"/>
        </a:p>
      </dgm:t>
    </dgm:pt>
    <dgm:pt modelId="{A4B9BB60-7F74-4A09-8006-0CB884CD92B0}" type="pres">
      <dgm:prSet presAssocID="{CDB9ED8D-7F2C-48AD-8C01-A1DF2460B314}" presName="tile2" presStyleLbl="node1" presStyleIdx="1" presStyleCnt="4" custLinFactNeighborX="525" custLinFactNeighborY="-3187"/>
      <dgm:spPr/>
      <dgm:t>
        <a:bodyPr/>
        <a:lstStyle/>
        <a:p>
          <a:endParaRPr lang="en-US"/>
        </a:p>
      </dgm:t>
    </dgm:pt>
    <dgm:pt modelId="{06D27713-1296-49D7-94AE-97F8493A8F52}" type="pres">
      <dgm:prSet presAssocID="{CDB9ED8D-7F2C-48AD-8C01-A1DF2460B314}" presName="tile2text" presStyleLbl="node1" presStyleIdx="1" presStyleCnt="4">
        <dgm:presLayoutVars>
          <dgm:chMax val="0"/>
          <dgm:chPref val="0"/>
          <dgm:bulletEnabled val="1"/>
        </dgm:presLayoutVars>
      </dgm:prSet>
      <dgm:spPr/>
      <dgm:t>
        <a:bodyPr/>
        <a:lstStyle/>
        <a:p>
          <a:endParaRPr lang="en-US"/>
        </a:p>
      </dgm:t>
    </dgm:pt>
    <dgm:pt modelId="{6DA919E5-F927-4C6F-842B-1A1EED73D5FA}" type="pres">
      <dgm:prSet presAssocID="{CDB9ED8D-7F2C-48AD-8C01-A1DF2460B314}" presName="tile3" presStyleLbl="node1" presStyleIdx="2" presStyleCnt="4"/>
      <dgm:spPr/>
      <dgm:t>
        <a:bodyPr/>
        <a:lstStyle/>
        <a:p>
          <a:endParaRPr lang="en-US"/>
        </a:p>
      </dgm:t>
    </dgm:pt>
    <dgm:pt modelId="{0B80C2FC-09D7-4FB2-81AC-294AB346FAD9}" type="pres">
      <dgm:prSet presAssocID="{CDB9ED8D-7F2C-48AD-8C01-A1DF2460B314}" presName="tile3text" presStyleLbl="node1" presStyleIdx="2" presStyleCnt="4">
        <dgm:presLayoutVars>
          <dgm:chMax val="0"/>
          <dgm:chPref val="0"/>
          <dgm:bulletEnabled val="1"/>
        </dgm:presLayoutVars>
      </dgm:prSet>
      <dgm:spPr/>
      <dgm:t>
        <a:bodyPr/>
        <a:lstStyle/>
        <a:p>
          <a:endParaRPr lang="en-US"/>
        </a:p>
      </dgm:t>
    </dgm:pt>
    <dgm:pt modelId="{93DB8634-F08F-4229-B034-86C3E95659F1}" type="pres">
      <dgm:prSet presAssocID="{CDB9ED8D-7F2C-48AD-8C01-A1DF2460B314}" presName="tile4" presStyleLbl="node1" presStyleIdx="3" presStyleCnt="4"/>
      <dgm:spPr/>
      <dgm:t>
        <a:bodyPr/>
        <a:lstStyle/>
        <a:p>
          <a:endParaRPr lang="en-US"/>
        </a:p>
      </dgm:t>
    </dgm:pt>
    <dgm:pt modelId="{FF05FBB5-1F30-466B-85F2-C09343377E5D}" type="pres">
      <dgm:prSet presAssocID="{CDB9ED8D-7F2C-48AD-8C01-A1DF2460B314}" presName="tile4text" presStyleLbl="node1" presStyleIdx="3" presStyleCnt="4">
        <dgm:presLayoutVars>
          <dgm:chMax val="0"/>
          <dgm:chPref val="0"/>
          <dgm:bulletEnabled val="1"/>
        </dgm:presLayoutVars>
      </dgm:prSet>
      <dgm:spPr/>
      <dgm:t>
        <a:bodyPr/>
        <a:lstStyle/>
        <a:p>
          <a:endParaRPr lang="en-US"/>
        </a:p>
      </dgm:t>
    </dgm:pt>
    <dgm:pt modelId="{EC3D9709-479F-4AE0-A653-F896CF59B3D0}" type="pres">
      <dgm:prSet presAssocID="{CDB9ED8D-7F2C-48AD-8C01-A1DF2460B314}" presName="centerTile" presStyleLbl="fgShp" presStyleIdx="0" presStyleCnt="1">
        <dgm:presLayoutVars>
          <dgm:chMax val="0"/>
          <dgm:chPref val="0"/>
        </dgm:presLayoutVars>
      </dgm:prSet>
      <dgm:spPr/>
      <dgm:t>
        <a:bodyPr/>
        <a:lstStyle/>
        <a:p>
          <a:endParaRPr lang="en-US"/>
        </a:p>
      </dgm:t>
    </dgm:pt>
  </dgm:ptLst>
  <dgm:cxnLst>
    <dgm:cxn modelId="{B76F824E-F5F6-4C63-A5DF-BBFA819991FD}" type="presOf" srcId="{25A62A20-844A-4F25-AB2C-455C6D4FC4ED}" destId="{FF05FBB5-1F30-466B-85F2-C09343377E5D}" srcOrd="1" destOrd="0" presId="urn:microsoft.com/office/officeart/2005/8/layout/matrix1"/>
    <dgm:cxn modelId="{6D6173A5-3B2C-4570-B6B4-D36E7D0AF8F9}" type="presOf" srcId="{EC7EFE3C-09AD-45DF-998D-0E4042FC622A}" destId="{0B80C2FC-09D7-4FB2-81AC-294AB346FAD9}" srcOrd="1" destOrd="0" presId="urn:microsoft.com/office/officeart/2005/8/layout/matrix1"/>
    <dgm:cxn modelId="{70A6BBBB-CE94-48AF-B0E6-BC3EDF4419E1}" srcId="{33A59BC0-0ACF-453B-8E28-00A82D3A0D71}" destId="{2DCAE1E9-93C7-4CE0-A694-3DC11C91B59F}" srcOrd="1" destOrd="0" parTransId="{6B26948E-DD62-4B69-AFE8-3928EE4076FF}" sibTransId="{66D0EA86-FD74-488A-858C-3166413CB1E0}"/>
    <dgm:cxn modelId="{B0E12C07-974D-4C34-8468-47B50D2B3AF8}" srcId="{33A59BC0-0ACF-453B-8E28-00A82D3A0D71}" destId="{0B4D79A8-0194-431C-85E0-A78505391F0F}" srcOrd="0" destOrd="0" parTransId="{DCB2524A-F340-4648-AC0B-4B6A9DC34EDC}" sibTransId="{A07B6CFA-C182-47CD-8886-17C00EC27E1C}"/>
    <dgm:cxn modelId="{A67A7E4C-4208-4D75-8C53-56AB79EB80BA}" type="presOf" srcId="{0B4D79A8-0194-431C-85E0-A78505391F0F}" destId="{A5C737F8-948E-47DC-9836-AE68A3554538}" srcOrd="1" destOrd="0" presId="urn:microsoft.com/office/officeart/2005/8/layout/matrix1"/>
    <dgm:cxn modelId="{EB26F0CD-6A00-4C84-8489-5D224A30E614}" type="presOf" srcId="{2DCAE1E9-93C7-4CE0-A694-3DC11C91B59F}" destId="{06D27713-1296-49D7-94AE-97F8493A8F52}" srcOrd="1" destOrd="0" presId="urn:microsoft.com/office/officeart/2005/8/layout/matrix1"/>
    <dgm:cxn modelId="{FED089F6-5ED5-4695-9E60-2D76BA696841}" type="presOf" srcId="{33A59BC0-0ACF-453B-8E28-00A82D3A0D71}" destId="{EC3D9709-479F-4AE0-A653-F896CF59B3D0}" srcOrd="0" destOrd="0" presId="urn:microsoft.com/office/officeart/2005/8/layout/matrix1"/>
    <dgm:cxn modelId="{3D42B9E3-D734-4AC6-8851-B110047B056B}" srcId="{33A59BC0-0ACF-453B-8E28-00A82D3A0D71}" destId="{25A62A20-844A-4F25-AB2C-455C6D4FC4ED}" srcOrd="3" destOrd="0" parTransId="{96AEFBC4-9A46-4E15-B2CA-4E085D78A873}" sibTransId="{A41D453F-6C51-48E7-A65B-6E89FC4AD84E}"/>
    <dgm:cxn modelId="{7BD916B6-9567-42ED-91BB-981CDE3FDA0F}" type="presOf" srcId="{EC7EFE3C-09AD-45DF-998D-0E4042FC622A}" destId="{6DA919E5-F927-4C6F-842B-1A1EED73D5FA}" srcOrd="0" destOrd="0" presId="urn:microsoft.com/office/officeart/2005/8/layout/matrix1"/>
    <dgm:cxn modelId="{A8471359-363C-4C8F-845A-B49E98007620}" type="presOf" srcId="{2DCAE1E9-93C7-4CE0-A694-3DC11C91B59F}" destId="{A4B9BB60-7F74-4A09-8006-0CB884CD92B0}" srcOrd="0" destOrd="0" presId="urn:microsoft.com/office/officeart/2005/8/layout/matrix1"/>
    <dgm:cxn modelId="{21805959-BD15-4924-B945-93BC76A29165}" type="presOf" srcId="{0B4D79A8-0194-431C-85E0-A78505391F0F}" destId="{54ADFF90-2384-4493-8785-178E9C31F3AD}" srcOrd="0" destOrd="0" presId="urn:microsoft.com/office/officeart/2005/8/layout/matrix1"/>
    <dgm:cxn modelId="{91EC643C-CB1C-4F6E-9365-EEE7DD63C5E4}" type="presOf" srcId="{CDB9ED8D-7F2C-48AD-8C01-A1DF2460B314}" destId="{E8983A14-0BA1-4E58-87E2-F67E1DCAF432}" srcOrd="0" destOrd="0" presId="urn:microsoft.com/office/officeart/2005/8/layout/matrix1"/>
    <dgm:cxn modelId="{95626809-8A37-4E6B-842F-1B995C2866E4}" srcId="{CDB9ED8D-7F2C-48AD-8C01-A1DF2460B314}" destId="{33A59BC0-0ACF-453B-8E28-00A82D3A0D71}" srcOrd="0" destOrd="0" parTransId="{4F4C846A-CF18-40D1-B21E-3C0E7071ED6C}" sibTransId="{690A22D8-9774-44AF-8A19-83A53BC7CF0C}"/>
    <dgm:cxn modelId="{526426C1-0CC8-4C41-A151-7B9F62872F07}" srcId="{33A59BC0-0ACF-453B-8E28-00A82D3A0D71}" destId="{EC7EFE3C-09AD-45DF-998D-0E4042FC622A}" srcOrd="2" destOrd="0" parTransId="{E7B6CC30-956E-40FE-8C06-047942BB350C}" sibTransId="{0468D4DC-B9C8-454C-B471-340DACCE336C}"/>
    <dgm:cxn modelId="{DF44552D-FC49-4AC7-863F-023C1FE17B99}" type="presOf" srcId="{25A62A20-844A-4F25-AB2C-455C6D4FC4ED}" destId="{93DB8634-F08F-4229-B034-86C3E95659F1}" srcOrd="0" destOrd="0" presId="urn:microsoft.com/office/officeart/2005/8/layout/matrix1"/>
    <dgm:cxn modelId="{24E13156-BD03-4F9D-BF15-1707CEDC0E3C}" type="presParOf" srcId="{E8983A14-0BA1-4E58-87E2-F67E1DCAF432}" destId="{C3EDB2A6-1A12-472F-8CBC-D9E7E23E993E}" srcOrd="0" destOrd="0" presId="urn:microsoft.com/office/officeart/2005/8/layout/matrix1"/>
    <dgm:cxn modelId="{5A027258-3D63-4B5B-A0C0-B5F499F65F46}" type="presParOf" srcId="{C3EDB2A6-1A12-472F-8CBC-D9E7E23E993E}" destId="{54ADFF90-2384-4493-8785-178E9C31F3AD}" srcOrd="0" destOrd="0" presId="urn:microsoft.com/office/officeart/2005/8/layout/matrix1"/>
    <dgm:cxn modelId="{71B28F98-15A2-49A6-BC86-B54CAFF62E78}" type="presParOf" srcId="{C3EDB2A6-1A12-472F-8CBC-D9E7E23E993E}" destId="{A5C737F8-948E-47DC-9836-AE68A3554538}" srcOrd="1" destOrd="0" presId="urn:microsoft.com/office/officeart/2005/8/layout/matrix1"/>
    <dgm:cxn modelId="{2E86FF5B-DFAD-442A-BDF3-D890FF41E06F}" type="presParOf" srcId="{C3EDB2A6-1A12-472F-8CBC-D9E7E23E993E}" destId="{A4B9BB60-7F74-4A09-8006-0CB884CD92B0}" srcOrd="2" destOrd="0" presId="urn:microsoft.com/office/officeart/2005/8/layout/matrix1"/>
    <dgm:cxn modelId="{F508BB71-0E86-4499-9F9A-5ADDB11E869D}" type="presParOf" srcId="{C3EDB2A6-1A12-472F-8CBC-D9E7E23E993E}" destId="{06D27713-1296-49D7-94AE-97F8493A8F52}" srcOrd="3" destOrd="0" presId="urn:microsoft.com/office/officeart/2005/8/layout/matrix1"/>
    <dgm:cxn modelId="{621666D2-2664-4C19-A70C-FCA32CB4F4AE}" type="presParOf" srcId="{C3EDB2A6-1A12-472F-8CBC-D9E7E23E993E}" destId="{6DA919E5-F927-4C6F-842B-1A1EED73D5FA}" srcOrd="4" destOrd="0" presId="urn:microsoft.com/office/officeart/2005/8/layout/matrix1"/>
    <dgm:cxn modelId="{179E1545-0BC8-4545-AF52-FFF4E405DACE}" type="presParOf" srcId="{C3EDB2A6-1A12-472F-8CBC-D9E7E23E993E}" destId="{0B80C2FC-09D7-4FB2-81AC-294AB346FAD9}" srcOrd="5" destOrd="0" presId="urn:microsoft.com/office/officeart/2005/8/layout/matrix1"/>
    <dgm:cxn modelId="{659ECF67-DB0C-4570-8C2D-C89731EC5DA2}" type="presParOf" srcId="{C3EDB2A6-1A12-472F-8CBC-D9E7E23E993E}" destId="{93DB8634-F08F-4229-B034-86C3E95659F1}" srcOrd="6" destOrd="0" presId="urn:microsoft.com/office/officeart/2005/8/layout/matrix1"/>
    <dgm:cxn modelId="{5AD29381-DFA2-4012-B022-2F0E199EFDF5}" type="presParOf" srcId="{C3EDB2A6-1A12-472F-8CBC-D9E7E23E993E}" destId="{FF05FBB5-1F30-466B-85F2-C09343377E5D}" srcOrd="7" destOrd="0" presId="urn:microsoft.com/office/officeart/2005/8/layout/matrix1"/>
    <dgm:cxn modelId="{4A00080C-6DDA-4621-BCCD-E2E3586B880F}" type="presParOf" srcId="{E8983A14-0BA1-4E58-87E2-F67E1DCAF432}" destId="{EC3D9709-479F-4AE0-A653-F896CF59B3D0}" srcOrd="1" destOrd="0" presId="urn:microsoft.com/office/officeart/2005/8/layout/matrix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DB9ED8D-7F2C-48AD-8C01-A1DF2460B314}" type="doc">
      <dgm:prSet loTypeId="urn:microsoft.com/office/officeart/2005/8/layout/matrix1" loCatId="matrix" qsTypeId="urn:microsoft.com/office/officeart/2005/8/quickstyle/simple1" qsCatId="simple" csTypeId="urn:microsoft.com/office/officeart/2005/8/colors/accent2_1" csCatId="accent2" phldr="1"/>
      <dgm:spPr/>
      <dgm:t>
        <a:bodyPr/>
        <a:lstStyle/>
        <a:p>
          <a:endParaRPr lang="en-US"/>
        </a:p>
      </dgm:t>
    </dgm:pt>
    <dgm:pt modelId="{33A59BC0-0ACF-453B-8E28-00A82D3A0D71}">
      <dgm:prSet phldrT="[Text]" custT="1"/>
      <dgm:spPr/>
      <dgm:t>
        <a:bodyPr/>
        <a:lstStyle/>
        <a:p>
          <a:r>
            <a:rPr lang="en-US" sz="3600" b="0" dirty="0" smtClean="0"/>
            <a:t>SWOT</a:t>
          </a:r>
          <a:endParaRPr lang="en-US" sz="1500" b="0" dirty="0"/>
        </a:p>
      </dgm:t>
    </dgm:pt>
    <dgm:pt modelId="{4F4C846A-CF18-40D1-B21E-3C0E7071ED6C}" type="parTrans" cxnId="{95626809-8A37-4E6B-842F-1B995C2866E4}">
      <dgm:prSet/>
      <dgm:spPr/>
      <dgm:t>
        <a:bodyPr/>
        <a:lstStyle/>
        <a:p>
          <a:endParaRPr lang="en-US"/>
        </a:p>
      </dgm:t>
    </dgm:pt>
    <dgm:pt modelId="{690A22D8-9774-44AF-8A19-83A53BC7CF0C}" type="sibTrans" cxnId="{95626809-8A37-4E6B-842F-1B995C2866E4}">
      <dgm:prSet/>
      <dgm:spPr/>
      <dgm:t>
        <a:bodyPr/>
        <a:lstStyle/>
        <a:p>
          <a:endParaRPr lang="en-US"/>
        </a:p>
      </dgm:t>
    </dgm:pt>
    <dgm:pt modelId="{0B4D79A8-0194-431C-85E0-A78505391F0F}">
      <dgm:prSet phldrT="[Text]" custT="1"/>
      <dgm:spPr/>
      <dgm:t>
        <a:bodyPr anchor="t" anchorCtr="0"/>
        <a:lstStyle/>
        <a:p>
          <a:r>
            <a:rPr lang="en-US" sz="1800" b="1" dirty="0" smtClean="0"/>
            <a:t>Strengths</a:t>
          </a:r>
          <a:endParaRPr lang="en-US" sz="2000" b="1" dirty="0" smtClean="0"/>
        </a:p>
        <a:p>
          <a:r>
            <a:rPr lang="en-US" sz="1300" dirty="0" smtClean="0"/>
            <a:t>Transports well</a:t>
          </a:r>
        </a:p>
        <a:p>
          <a:r>
            <a:rPr lang="en-US" sz="1300" dirty="0" smtClean="0"/>
            <a:t>Soil in coastal land naturally at low-end of pineapple pH requirements</a:t>
          </a:r>
        </a:p>
        <a:p>
          <a:r>
            <a:rPr lang="en-US" sz="1300" dirty="0" smtClean="0"/>
            <a:t>Consistent tropical climate</a:t>
          </a:r>
        </a:p>
      </dgm:t>
    </dgm:pt>
    <dgm:pt modelId="{DCB2524A-F340-4648-AC0B-4B6A9DC34EDC}" type="parTrans" cxnId="{B0E12C07-974D-4C34-8468-47B50D2B3AF8}">
      <dgm:prSet/>
      <dgm:spPr/>
      <dgm:t>
        <a:bodyPr/>
        <a:lstStyle/>
        <a:p>
          <a:endParaRPr lang="en-US"/>
        </a:p>
      </dgm:t>
    </dgm:pt>
    <dgm:pt modelId="{A07B6CFA-C182-47CD-8886-17C00EC27E1C}" type="sibTrans" cxnId="{B0E12C07-974D-4C34-8468-47B50D2B3AF8}">
      <dgm:prSet/>
      <dgm:spPr/>
      <dgm:t>
        <a:bodyPr/>
        <a:lstStyle/>
        <a:p>
          <a:endParaRPr lang="en-US"/>
        </a:p>
      </dgm:t>
    </dgm:pt>
    <dgm:pt modelId="{2DCAE1E9-93C7-4CE0-A694-3DC11C91B59F}">
      <dgm:prSet phldrT="[Text]" custT="1"/>
      <dgm:spPr/>
      <dgm:t>
        <a:bodyPr anchor="t" anchorCtr="0"/>
        <a:lstStyle/>
        <a:p>
          <a:r>
            <a:rPr lang="en-US" sz="1800" b="1" dirty="0" smtClean="0"/>
            <a:t>Opportunities</a:t>
          </a:r>
          <a:endParaRPr lang="en-US" sz="2000" b="1" dirty="0" smtClean="0"/>
        </a:p>
        <a:p>
          <a:r>
            <a:rPr lang="en-US" sz="1400" dirty="0" smtClean="0"/>
            <a:t>High demand for processed goods </a:t>
          </a:r>
          <a:endParaRPr lang="en-US" sz="1400" dirty="0" smtClean="0"/>
        </a:p>
        <a:p>
          <a:r>
            <a:rPr lang="en-US" sz="1400" dirty="0" smtClean="0"/>
            <a:t>Fragmented </a:t>
          </a:r>
          <a:r>
            <a:rPr lang="en-US" sz="1400" dirty="0" smtClean="0"/>
            <a:t>juice market</a:t>
          </a:r>
        </a:p>
        <a:p>
          <a:r>
            <a:rPr lang="en-US" sz="1400" dirty="0" smtClean="0"/>
            <a:t>CARICOM Demand (Tourism)</a:t>
          </a:r>
        </a:p>
        <a:p>
          <a:r>
            <a:rPr lang="en-US" sz="1400" dirty="0" smtClean="0"/>
            <a:t>Neighboring market (Suriname</a:t>
          </a:r>
          <a:r>
            <a:rPr lang="en-US" sz="1400" dirty="0" smtClean="0"/>
            <a:t>)</a:t>
          </a:r>
        </a:p>
        <a:p>
          <a:r>
            <a:rPr lang="en-US" sz="1400" dirty="0" smtClean="0"/>
            <a:t>Long-term Opportunities in Organic</a:t>
          </a:r>
          <a:endParaRPr lang="en-US" sz="1400" dirty="0"/>
        </a:p>
      </dgm:t>
    </dgm:pt>
    <dgm:pt modelId="{6B26948E-DD62-4B69-AFE8-3928EE4076FF}" type="parTrans" cxnId="{70A6BBBB-CE94-48AF-B0E6-BC3EDF4419E1}">
      <dgm:prSet/>
      <dgm:spPr/>
      <dgm:t>
        <a:bodyPr/>
        <a:lstStyle/>
        <a:p>
          <a:endParaRPr lang="en-US"/>
        </a:p>
      </dgm:t>
    </dgm:pt>
    <dgm:pt modelId="{66D0EA86-FD74-488A-858C-3166413CB1E0}" type="sibTrans" cxnId="{70A6BBBB-CE94-48AF-B0E6-BC3EDF4419E1}">
      <dgm:prSet/>
      <dgm:spPr/>
      <dgm:t>
        <a:bodyPr/>
        <a:lstStyle/>
        <a:p>
          <a:endParaRPr lang="en-US"/>
        </a:p>
      </dgm:t>
    </dgm:pt>
    <dgm:pt modelId="{EC7EFE3C-09AD-45DF-998D-0E4042FC622A}">
      <dgm:prSet phldrT="[Text]" custT="1"/>
      <dgm:spPr/>
      <dgm:t>
        <a:bodyPr tIns="0" anchor="t" anchorCtr="0"/>
        <a:lstStyle/>
        <a:p>
          <a:r>
            <a:rPr lang="en-US" sz="1800" b="1" dirty="0" smtClean="0"/>
            <a:t>Weaknesses</a:t>
          </a:r>
          <a:endParaRPr lang="en-US" sz="2000" b="1" dirty="0" smtClean="0"/>
        </a:p>
        <a:p>
          <a:r>
            <a:rPr lang="en-US" sz="1400" dirty="0" smtClean="0"/>
            <a:t>Sensitive to water fluctuations and planting patterns</a:t>
          </a:r>
          <a:endParaRPr lang="en-US" sz="1400" dirty="0"/>
        </a:p>
      </dgm:t>
    </dgm:pt>
    <dgm:pt modelId="{E7B6CC30-956E-40FE-8C06-047942BB350C}" type="parTrans" cxnId="{526426C1-0CC8-4C41-A151-7B9F62872F07}">
      <dgm:prSet/>
      <dgm:spPr/>
      <dgm:t>
        <a:bodyPr/>
        <a:lstStyle/>
        <a:p>
          <a:endParaRPr lang="en-US"/>
        </a:p>
      </dgm:t>
    </dgm:pt>
    <dgm:pt modelId="{0468D4DC-B9C8-454C-B471-340DACCE336C}" type="sibTrans" cxnId="{526426C1-0CC8-4C41-A151-7B9F62872F07}">
      <dgm:prSet/>
      <dgm:spPr/>
      <dgm:t>
        <a:bodyPr/>
        <a:lstStyle/>
        <a:p>
          <a:endParaRPr lang="en-US"/>
        </a:p>
      </dgm:t>
    </dgm:pt>
    <dgm:pt modelId="{25A62A20-844A-4F25-AB2C-455C6D4FC4ED}">
      <dgm:prSet phldrT="[Text]" custT="1"/>
      <dgm:spPr/>
      <dgm:t>
        <a:bodyPr tIns="0" anchor="t" anchorCtr="0"/>
        <a:lstStyle/>
        <a:p>
          <a:r>
            <a:rPr lang="en-US" sz="1800" b="1" dirty="0" smtClean="0"/>
            <a:t>Threats</a:t>
          </a:r>
          <a:endParaRPr lang="en-US" sz="2000" b="1" dirty="0" smtClean="0"/>
        </a:p>
        <a:p>
          <a:r>
            <a:rPr lang="en-US" sz="1600" dirty="0" smtClean="0"/>
            <a:t>Discriminatory import barriers to some CARICOM </a:t>
          </a:r>
          <a:r>
            <a:rPr lang="en-US" sz="1600" dirty="0" smtClean="0"/>
            <a:t>markets</a:t>
          </a:r>
          <a:endParaRPr lang="en-US" sz="1600" dirty="0" smtClean="0"/>
        </a:p>
        <a:p>
          <a:r>
            <a:rPr lang="en-US" sz="1600" dirty="0" smtClean="0"/>
            <a:t>High competition within CARICOM (CRI)</a:t>
          </a:r>
          <a:endParaRPr lang="en-US" sz="1600" dirty="0"/>
        </a:p>
      </dgm:t>
    </dgm:pt>
    <dgm:pt modelId="{96AEFBC4-9A46-4E15-B2CA-4E085D78A873}" type="parTrans" cxnId="{3D42B9E3-D734-4AC6-8851-B110047B056B}">
      <dgm:prSet/>
      <dgm:spPr/>
      <dgm:t>
        <a:bodyPr/>
        <a:lstStyle/>
        <a:p>
          <a:endParaRPr lang="en-US"/>
        </a:p>
      </dgm:t>
    </dgm:pt>
    <dgm:pt modelId="{A41D453F-6C51-48E7-A65B-6E89FC4AD84E}" type="sibTrans" cxnId="{3D42B9E3-D734-4AC6-8851-B110047B056B}">
      <dgm:prSet/>
      <dgm:spPr/>
      <dgm:t>
        <a:bodyPr/>
        <a:lstStyle/>
        <a:p>
          <a:endParaRPr lang="en-US"/>
        </a:p>
      </dgm:t>
    </dgm:pt>
    <dgm:pt modelId="{E8983A14-0BA1-4E58-87E2-F67E1DCAF432}" type="pres">
      <dgm:prSet presAssocID="{CDB9ED8D-7F2C-48AD-8C01-A1DF2460B314}" presName="diagram" presStyleCnt="0">
        <dgm:presLayoutVars>
          <dgm:chMax val="1"/>
          <dgm:dir/>
          <dgm:animLvl val="ctr"/>
          <dgm:resizeHandles val="exact"/>
        </dgm:presLayoutVars>
      </dgm:prSet>
      <dgm:spPr/>
      <dgm:t>
        <a:bodyPr/>
        <a:lstStyle/>
        <a:p>
          <a:endParaRPr lang="en-US"/>
        </a:p>
      </dgm:t>
    </dgm:pt>
    <dgm:pt modelId="{C3EDB2A6-1A12-472F-8CBC-D9E7E23E993E}" type="pres">
      <dgm:prSet presAssocID="{CDB9ED8D-7F2C-48AD-8C01-A1DF2460B314}" presName="matrix" presStyleCnt="0"/>
      <dgm:spPr/>
    </dgm:pt>
    <dgm:pt modelId="{54ADFF90-2384-4493-8785-178E9C31F3AD}" type="pres">
      <dgm:prSet presAssocID="{CDB9ED8D-7F2C-48AD-8C01-A1DF2460B314}" presName="tile1" presStyleLbl="node1" presStyleIdx="0" presStyleCnt="4"/>
      <dgm:spPr/>
      <dgm:t>
        <a:bodyPr/>
        <a:lstStyle/>
        <a:p>
          <a:endParaRPr lang="en-US"/>
        </a:p>
      </dgm:t>
    </dgm:pt>
    <dgm:pt modelId="{A5C737F8-948E-47DC-9836-AE68A3554538}" type="pres">
      <dgm:prSet presAssocID="{CDB9ED8D-7F2C-48AD-8C01-A1DF2460B314}" presName="tile1text" presStyleLbl="node1" presStyleIdx="0" presStyleCnt="4">
        <dgm:presLayoutVars>
          <dgm:chMax val="0"/>
          <dgm:chPref val="0"/>
          <dgm:bulletEnabled val="1"/>
        </dgm:presLayoutVars>
      </dgm:prSet>
      <dgm:spPr/>
      <dgm:t>
        <a:bodyPr/>
        <a:lstStyle/>
        <a:p>
          <a:endParaRPr lang="en-US"/>
        </a:p>
      </dgm:t>
    </dgm:pt>
    <dgm:pt modelId="{A4B9BB60-7F74-4A09-8006-0CB884CD92B0}" type="pres">
      <dgm:prSet presAssocID="{CDB9ED8D-7F2C-48AD-8C01-A1DF2460B314}" presName="tile2" presStyleLbl="node1" presStyleIdx="1" presStyleCnt="4" custLinFactNeighborX="525" custLinFactNeighborY="-3187"/>
      <dgm:spPr/>
      <dgm:t>
        <a:bodyPr/>
        <a:lstStyle/>
        <a:p>
          <a:endParaRPr lang="en-US"/>
        </a:p>
      </dgm:t>
    </dgm:pt>
    <dgm:pt modelId="{06D27713-1296-49D7-94AE-97F8493A8F52}" type="pres">
      <dgm:prSet presAssocID="{CDB9ED8D-7F2C-48AD-8C01-A1DF2460B314}" presName="tile2text" presStyleLbl="node1" presStyleIdx="1" presStyleCnt="4">
        <dgm:presLayoutVars>
          <dgm:chMax val="0"/>
          <dgm:chPref val="0"/>
          <dgm:bulletEnabled val="1"/>
        </dgm:presLayoutVars>
      </dgm:prSet>
      <dgm:spPr/>
      <dgm:t>
        <a:bodyPr/>
        <a:lstStyle/>
        <a:p>
          <a:endParaRPr lang="en-US"/>
        </a:p>
      </dgm:t>
    </dgm:pt>
    <dgm:pt modelId="{6DA919E5-F927-4C6F-842B-1A1EED73D5FA}" type="pres">
      <dgm:prSet presAssocID="{CDB9ED8D-7F2C-48AD-8C01-A1DF2460B314}" presName="tile3" presStyleLbl="node1" presStyleIdx="2" presStyleCnt="4"/>
      <dgm:spPr/>
      <dgm:t>
        <a:bodyPr/>
        <a:lstStyle/>
        <a:p>
          <a:endParaRPr lang="en-US"/>
        </a:p>
      </dgm:t>
    </dgm:pt>
    <dgm:pt modelId="{0B80C2FC-09D7-4FB2-81AC-294AB346FAD9}" type="pres">
      <dgm:prSet presAssocID="{CDB9ED8D-7F2C-48AD-8C01-A1DF2460B314}" presName="tile3text" presStyleLbl="node1" presStyleIdx="2" presStyleCnt="4">
        <dgm:presLayoutVars>
          <dgm:chMax val="0"/>
          <dgm:chPref val="0"/>
          <dgm:bulletEnabled val="1"/>
        </dgm:presLayoutVars>
      </dgm:prSet>
      <dgm:spPr/>
      <dgm:t>
        <a:bodyPr/>
        <a:lstStyle/>
        <a:p>
          <a:endParaRPr lang="en-US"/>
        </a:p>
      </dgm:t>
    </dgm:pt>
    <dgm:pt modelId="{93DB8634-F08F-4229-B034-86C3E95659F1}" type="pres">
      <dgm:prSet presAssocID="{CDB9ED8D-7F2C-48AD-8C01-A1DF2460B314}" presName="tile4" presStyleLbl="node1" presStyleIdx="3" presStyleCnt="4" custLinFactNeighborY="996"/>
      <dgm:spPr/>
      <dgm:t>
        <a:bodyPr/>
        <a:lstStyle/>
        <a:p>
          <a:endParaRPr lang="en-US"/>
        </a:p>
      </dgm:t>
    </dgm:pt>
    <dgm:pt modelId="{FF05FBB5-1F30-466B-85F2-C09343377E5D}" type="pres">
      <dgm:prSet presAssocID="{CDB9ED8D-7F2C-48AD-8C01-A1DF2460B314}" presName="tile4text" presStyleLbl="node1" presStyleIdx="3" presStyleCnt="4">
        <dgm:presLayoutVars>
          <dgm:chMax val="0"/>
          <dgm:chPref val="0"/>
          <dgm:bulletEnabled val="1"/>
        </dgm:presLayoutVars>
      </dgm:prSet>
      <dgm:spPr/>
      <dgm:t>
        <a:bodyPr/>
        <a:lstStyle/>
        <a:p>
          <a:endParaRPr lang="en-US"/>
        </a:p>
      </dgm:t>
    </dgm:pt>
    <dgm:pt modelId="{EC3D9709-479F-4AE0-A653-F896CF59B3D0}" type="pres">
      <dgm:prSet presAssocID="{CDB9ED8D-7F2C-48AD-8C01-A1DF2460B314}" presName="centerTile" presStyleLbl="fgShp" presStyleIdx="0" presStyleCnt="1" custScaleX="89192" custScaleY="89192" custLinFactNeighborY="10367">
        <dgm:presLayoutVars>
          <dgm:chMax val="0"/>
          <dgm:chPref val="0"/>
        </dgm:presLayoutVars>
      </dgm:prSet>
      <dgm:spPr/>
      <dgm:t>
        <a:bodyPr/>
        <a:lstStyle/>
        <a:p>
          <a:endParaRPr lang="en-US"/>
        </a:p>
      </dgm:t>
    </dgm:pt>
  </dgm:ptLst>
  <dgm:cxnLst>
    <dgm:cxn modelId="{DA5951AF-FB46-4B28-913C-7BC24DA9802B}" type="presOf" srcId="{EC7EFE3C-09AD-45DF-998D-0E4042FC622A}" destId="{6DA919E5-F927-4C6F-842B-1A1EED73D5FA}" srcOrd="0" destOrd="0" presId="urn:microsoft.com/office/officeart/2005/8/layout/matrix1"/>
    <dgm:cxn modelId="{498527B2-CD3C-43D4-B219-009D8BAB0882}" type="presOf" srcId="{CDB9ED8D-7F2C-48AD-8C01-A1DF2460B314}" destId="{E8983A14-0BA1-4E58-87E2-F67E1DCAF432}" srcOrd="0" destOrd="0" presId="urn:microsoft.com/office/officeart/2005/8/layout/matrix1"/>
    <dgm:cxn modelId="{9D1FC2C1-876B-416F-A1C5-25468594D952}" type="presOf" srcId="{25A62A20-844A-4F25-AB2C-455C6D4FC4ED}" destId="{FF05FBB5-1F30-466B-85F2-C09343377E5D}" srcOrd="1" destOrd="0" presId="urn:microsoft.com/office/officeart/2005/8/layout/matrix1"/>
    <dgm:cxn modelId="{297624EE-2041-46F2-BEB6-D07EF64E6921}" type="presOf" srcId="{2DCAE1E9-93C7-4CE0-A694-3DC11C91B59F}" destId="{06D27713-1296-49D7-94AE-97F8493A8F52}" srcOrd="1" destOrd="0" presId="urn:microsoft.com/office/officeart/2005/8/layout/matrix1"/>
    <dgm:cxn modelId="{EFA157F9-DEC5-4DB1-9E33-0787FB000EA7}" type="presOf" srcId="{33A59BC0-0ACF-453B-8E28-00A82D3A0D71}" destId="{EC3D9709-479F-4AE0-A653-F896CF59B3D0}" srcOrd="0" destOrd="0" presId="urn:microsoft.com/office/officeart/2005/8/layout/matrix1"/>
    <dgm:cxn modelId="{70A6BBBB-CE94-48AF-B0E6-BC3EDF4419E1}" srcId="{33A59BC0-0ACF-453B-8E28-00A82D3A0D71}" destId="{2DCAE1E9-93C7-4CE0-A694-3DC11C91B59F}" srcOrd="1" destOrd="0" parTransId="{6B26948E-DD62-4B69-AFE8-3928EE4076FF}" sibTransId="{66D0EA86-FD74-488A-858C-3166413CB1E0}"/>
    <dgm:cxn modelId="{B0E12C07-974D-4C34-8468-47B50D2B3AF8}" srcId="{33A59BC0-0ACF-453B-8E28-00A82D3A0D71}" destId="{0B4D79A8-0194-431C-85E0-A78505391F0F}" srcOrd="0" destOrd="0" parTransId="{DCB2524A-F340-4648-AC0B-4B6A9DC34EDC}" sibTransId="{A07B6CFA-C182-47CD-8886-17C00EC27E1C}"/>
    <dgm:cxn modelId="{BAFECBA1-3BB2-45A3-A95F-A12DD523424D}" type="presOf" srcId="{25A62A20-844A-4F25-AB2C-455C6D4FC4ED}" destId="{93DB8634-F08F-4229-B034-86C3E95659F1}" srcOrd="0" destOrd="0" presId="urn:microsoft.com/office/officeart/2005/8/layout/matrix1"/>
    <dgm:cxn modelId="{FC706FAF-221E-4D28-B8EE-951C5C2C7B63}" type="presOf" srcId="{0B4D79A8-0194-431C-85E0-A78505391F0F}" destId="{A5C737F8-948E-47DC-9836-AE68A3554538}" srcOrd="1" destOrd="0" presId="urn:microsoft.com/office/officeart/2005/8/layout/matrix1"/>
    <dgm:cxn modelId="{3D42B9E3-D734-4AC6-8851-B110047B056B}" srcId="{33A59BC0-0ACF-453B-8E28-00A82D3A0D71}" destId="{25A62A20-844A-4F25-AB2C-455C6D4FC4ED}" srcOrd="3" destOrd="0" parTransId="{96AEFBC4-9A46-4E15-B2CA-4E085D78A873}" sibTransId="{A41D453F-6C51-48E7-A65B-6E89FC4AD84E}"/>
    <dgm:cxn modelId="{95626809-8A37-4E6B-842F-1B995C2866E4}" srcId="{CDB9ED8D-7F2C-48AD-8C01-A1DF2460B314}" destId="{33A59BC0-0ACF-453B-8E28-00A82D3A0D71}" srcOrd="0" destOrd="0" parTransId="{4F4C846A-CF18-40D1-B21E-3C0E7071ED6C}" sibTransId="{690A22D8-9774-44AF-8A19-83A53BC7CF0C}"/>
    <dgm:cxn modelId="{526426C1-0CC8-4C41-A151-7B9F62872F07}" srcId="{33A59BC0-0ACF-453B-8E28-00A82D3A0D71}" destId="{EC7EFE3C-09AD-45DF-998D-0E4042FC622A}" srcOrd="2" destOrd="0" parTransId="{E7B6CC30-956E-40FE-8C06-047942BB350C}" sibTransId="{0468D4DC-B9C8-454C-B471-340DACCE336C}"/>
    <dgm:cxn modelId="{D5DE7ABE-0EE0-4AB9-BA2C-F3EDCA155E8E}" type="presOf" srcId="{0B4D79A8-0194-431C-85E0-A78505391F0F}" destId="{54ADFF90-2384-4493-8785-178E9C31F3AD}" srcOrd="0" destOrd="0" presId="urn:microsoft.com/office/officeart/2005/8/layout/matrix1"/>
    <dgm:cxn modelId="{A9221C97-E33A-4FC4-B72A-9A9A81E9180D}" type="presOf" srcId="{2DCAE1E9-93C7-4CE0-A694-3DC11C91B59F}" destId="{A4B9BB60-7F74-4A09-8006-0CB884CD92B0}" srcOrd="0" destOrd="0" presId="urn:microsoft.com/office/officeart/2005/8/layout/matrix1"/>
    <dgm:cxn modelId="{A2C1DF6D-1DBE-470A-B22E-D39E7F690082}" type="presOf" srcId="{EC7EFE3C-09AD-45DF-998D-0E4042FC622A}" destId="{0B80C2FC-09D7-4FB2-81AC-294AB346FAD9}" srcOrd="1" destOrd="0" presId="urn:microsoft.com/office/officeart/2005/8/layout/matrix1"/>
    <dgm:cxn modelId="{74CBDA63-B562-4DF5-85E9-4FC9D0A13B62}" type="presParOf" srcId="{E8983A14-0BA1-4E58-87E2-F67E1DCAF432}" destId="{C3EDB2A6-1A12-472F-8CBC-D9E7E23E993E}" srcOrd="0" destOrd="0" presId="urn:microsoft.com/office/officeart/2005/8/layout/matrix1"/>
    <dgm:cxn modelId="{34803E4A-0884-48DC-AEA8-8AB7341A65E8}" type="presParOf" srcId="{C3EDB2A6-1A12-472F-8CBC-D9E7E23E993E}" destId="{54ADFF90-2384-4493-8785-178E9C31F3AD}" srcOrd="0" destOrd="0" presId="urn:microsoft.com/office/officeart/2005/8/layout/matrix1"/>
    <dgm:cxn modelId="{DBB5A022-7EA4-4D8A-9BC7-030886AF26BF}" type="presParOf" srcId="{C3EDB2A6-1A12-472F-8CBC-D9E7E23E993E}" destId="{A5C737F8-948E-47DC-9836-AE68A3554538}" srcOrd="1" destOrd="0" presId="urn:microsoft.com/office/officeart/2005/8/layout/matrix1"/>
    <dgm:cxn modelId="{22FE417A-E334-4A4E-B61C-AC4320CAEB75}" type="presParOf" srcId="{C3EDB2A6-1A12-472F-8CBC-D9E7E23E993E}" destId="{A4B9BB60-7F74-4A09-8006-0CB884CD92B0}" srcOrd="2" destOrd="0" presId="urn:microsoft.com/office/officeart/2005/8/layout/matrix1"/>
    <dgm:cxn modelId="{600BBF3E-C4C2-4746-8185-27656CAFC822}" type="presParOf" srcId="{C3EDB2A6-1A12-472F-8CBC-D9E7E23E993E}" destId="{06D27713-1296-49D7-94AE-97F8493A8F52}" srcOrd="3" destOrd="0" presId="urn:microsoft.com/office/officeart/2005/8/layout/matrix1"/>
    <dgm:cxn modelId="{03FE587F-DBFB-4E03-81F3-D2B9157A0516}" type="presParOf" srcId="{C3EDB2A6-1A12-472F-8CBC-D9E7E23E993E}" destId="{6DA919E5-F927-4C6F-842B-1A1EED73D5FA}" srcOrd="4" destOrd="0" presId="urn:microsoft.com/office/officeart/2005/8/layout/matrix1"/>
    <dgm:cxn modelId="{A4BA5F7B-E66D-437D-9E6E-CC3FF50AC837}" type="presParOf" srcId="{C3EDB2A6-1A12-472F-8CBC-D9E7E23E993E}" destId="{0B80C2FC-09D7-4FB2-81AC-294AB346FAD9}" srcOrd="5" destOrd="0" presId="urn:microsoft.com/office/officeart/2005/8/layout/matrix1"/>
    <dgm:cxn modelId="{37799D25-6817-4F54-AE35-D4C3FD4307F4}" type="presParOf" srcId="{C3EDB2A6-1A12-472F-8CBC-D9E7E23E993E}" destId="{93DB8634-F08F-4229-B034-86C3E95659F1}" srcOrd="6" destOrd="0" presId="urn:microsoft.com/office/officeart/2005/8/layout/matrix1"/>
    <dgm:cxn modelId="{83074D7C-CF68-4125-B874-6BEFC2DABA53}" type="presParOf" srcId="{C3EDB2A6-1A12-472F-8CBC-D9E7E23E993E}" destId="{FF05FBB5-1F30-466B-85F2-C09343377E5D}" srcOrd="7" destOrd="0" presId="urn:microsoft.com/office/officeart/2005/8/layout/matrix1"/>
    <dgm:cxn modelId="{C3CAB3C4-8130-4C50-B3F7-15F84E2689C1}" type="presParOf" srcId="{E8983A14-0BA1-4E58-87E2-F67E1DCAF432}" destId="{EC3D9709-479F-4AE0-A653-F896CF59B3D0}" srcOrd="1" destOrd="0" presId="urn:microsoft.com/office/officeart/2005/8/layout/matrix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CDB9ED8D-7F2C-48AD-8C01-A1DF2460B314}" type="doc">
      <dgm:prSet loTypeId="urn:microsoft.com/office/officeart/2005/8/layout/matrix1" loCatId="matrix" qsTypeId="urn:microsoft.com/office/officeart/2005/8/quickstyle/simple1" qsCatId="simple" csTypeId="urn:microsoft.com/office/officeart/2005/8/colors/accent2_1" csCatId="accent2" phldr="1"/>
      <dgm:spPr/>
      <dgm:t>
        <a:bodyPr/>
        <a:lstStyle/>
        <a:p>
          <a:endParaRPr lang="en-US"/>
        </a:p>
      </dgm:t>
    </dgm:pt>
    <dgm:pt modelId="{33A59BC0-0ACF-453B-8E28-00A82D3A0D71}">
      <dgm:prSet phldrT="[Text]" custT="1"/>
      <dgm:spPr/>
      <dgm:t>
        <a:bodyPr/>
        <a:lstStyle/>
        <a:p>
          <a:r>
            <a:rPr lang="en-US" sz="3600" b="0" dirty="0" smtClean="0"/>
            <a:t>SWOT</a:t>
          </a:r>
          <a:endParaRPr lang="en-US" sz="1500" b="0" dirty="0"/>
        </a:p>
      </dgm:t>
    </dgm:pt>
    <dgm:pt modelId="{4F4C846A-CF18-40D1-B21E-3C0E7071ED6C}" type="parTrans" cxnId="{95626809-8A37-4E6B-842F-1B995C2866E4}">
      <dgm:prSet/>
      <dgm:spPr/>
      <dgm:t>
        <a:bodyPr/>
        <a:lstStyle/>
        <a:p>
          <a:endParaRPr lang="en-US"/>
        </a:p>
      </dgm:t>
    </dgm:pt>
    <dgm:pt modelId="{690A22D8-9774-44AF-8A19-83A53BC7CF0C}" type="sibTrans" cxnId="{95626809-8A37-4E6B-842F-1B995C2866E4}">
      <dgm:prSet/>
      <dgm:spPr/>
      <dgm:t>
        <a:bodyPr/>
        <a:lstStyle/>
        <a:p>
          <a:endParaRPr lang="en-US"/>
        </a:p>
      </dgm:t>
    </dgm:pt>
    <dgm:pt modelId="{0B4D79A8-0194-431C-85E0-A78505391F0F}">
      <dgm:prSet phldrT="[Text]" custT="1"/>
      <dgm:spPr/>
      <dgm:t>
        <a:bodyPr anchor="t" anchorCtr="0"/>
        <a:lstStyle/>
        <a:p>
          <a:r>
            <a:rPr lang="en-US" sz="2000" b="1" dirty="0" smtClean="0"/>
            <a:t>Strengths</a:t>
          </a:r>
          <a:endParaRPr lang="en-US" sz="1600" b="1" dirty="0" smtClean="0"/>
        </a:p>
        <a:p>
          <a:r>
            <a:rPr lang="en-US" sz="1600" dirty="0" smtClean="0"/>
            <a:t>Grows well in newly-cleared land</a:t>
          </a:r>
        </a:p>
        <a:p>
          <a:r>
            <a:rPr lang="en-US" sz="1600" dirty="0" smtClean="0"/>
            <a:t>Consisted tropical </a:t>
          </a:r>
          <a:r>
            <a:rPr lang="en-US" sz="1600" dirty="0" smtClean="0"/>
            <a:t>climate</a:t>
          </a:r>
        </a:p>
        <a:p>
          <a:r>
            <a:rPr lang="en-US" sz="1600" dirty="0" smtClean="0"/>
            <a:t>Transports well</a:t>
          </a:r>
          <a:endParaRPr lang="en-US" sz="1600" dirty="0" smtClean="0"/>
        </a:p>
      </dgm:t>
    </dgm:pt>
    <dgm:pt modelId="{DCB2524A-F340-4648-AC0B-4B6A9DC34EDC}" type="parTrans" cxnId="{B0E12C07-974D-4C34-8468-47B50D2B3AF8}">
      <dgm:prSet/>
      <dgm:spPr/>
      <dgm:t>
        <a:bodyPr/>
        <a:lstStyle/>
        <a:p>
          <a:endParaRPr lang="en-US"/>
        </a:p>
      </dgm:t>
    </dgm:pt>
    <dgm:pt modelId="{A07B6CFA-C182-47CD-8886-17C00EC27E1C}" type="sibTrans" cxnId="{B0E12C07-974D-4C34-8468-47B50D2B3AF8}">
      <dgm:prSet/>
      <dgm:spPr/>
      <dgm:t>
        <a:bodyPr/>
        <a:lstStyle/>
        <a:p>
          <a:endParaRPr lang="en-US"/>
        </a:p>
      </dgm:t>
    </dgm:pt>
    <dgm:pt modelId="{2DCAE1E9-93C7-4CE0-A694-3DC11C91B59F}">
      <dgm:prSet phldrT="[Text]" custT="1"/>
      <dgm:spPr/>
      <dgm:t>
        <a:bodyPr anchor="t" anchorCtr="0"/>
        <a:lstStyle/>
        <a:p>
          <a:r>
            <a:rPr lang="en-US" sz="2000" b="1" dirty="0" smtClean="0"/>
            <a:t>Opportunities</a:t>
          </a:r>
        </a:p>
        <a:p>
          <a:r>
            <a:rPr lang="en-US" sz="1900" dirty="0" smtClean="0"/>
            <a:t>High market demand for plantain </a:t>
          </a:r>
          <a:r>
            <a:rPr lang="en-US" sz="1900" dirty="0" smtClean="0"/>
            <a:t>chips</a:t>
          </a:r>
        </a:p>
        <a:p>
          <a:endParaRPr lang="en-US" sz="1900" dirty="0"/>
        </a:p>
      </dgm:t>
    </dgm:pt>
    <dgm:pt modelId="{6B26948E-DD62-4B69-AFE8-3928EE4076FF}" type="parTrans" cxnId="{70A6BBBB-CE94-48AF-B0E6-BC3EDF4419E1}">
      <dgm:prSet/>
      <dgm:spPr/>
      <dgm:t>
        <a:bodyPr/>
        <a:lstStyle/>
        <a:p>
          <a:endParaRPr lang="en-US"/>
        </a:p>
      </dgm:t>
    </dgm:pt>
    <dgm:pt modelId="{66D0EA86-FD74-488A-858C-3166413CB1E0}" type="sibTrans" cxnId="{70A6BBBB-CE94-48AF-B0E6-BC3EDF4419E1}">
      <dgm:prSet/>
      <dgm:spPr/>
      <dgm:t>
        <a:bodyPr/>
        <a:lstStyle/>
        <a:p>
          <a:endParaRPr lang="en-US"/>
        </a:p>
      </dgm:t>
    </dgm:pt>
    <dgm:pt modelId="{EC7EFE3C-09AD-45DF-998D-0E4042FC622A}">
      <dgm:prSet phldrT="[Text]" custT="1"/>
      <dgm:spPr/>
      <dgm:t>
        <a:bodyPr tIns="0" anchor="t" anchorCtr="0"/>
        <a:lstStyle/>
        <a:p>
          <a:r>
            <a:rPr lang="en-US" sz="2000" b="1" dirty="0" smtClean="0"/>
            <a:t>Weaknesses</a:t>
          </a:r>
        </a:p>
        <a:p>
          <a:r>
            <a:rPr lang="en-US" sz="1600" dirty="0" smtClean="0"/>
            <a:t>Black and Yellow Sigatoka outbreak across many regions</a:t>
          </a:r>
        </a:p>
        <a:p>
          <a:r>
            <a:rPr lang="en-US" sz="1600" dirty="0" err="1" smtClean="0"/>
            <a:t>Moka</a:t>
          </a:r>
          <a:r>
            <a:rPr lang="en-US" sz="1600" dirty="0" smtClean="0"/>
            <a:t> Disease outbreak</a:t>
          </a:r>
        </a:p>
        <a:p>
          <a:r>
            <a:rPr lang="en-US" sz="1600" dirty="0" smtClean="0"/>
            <a:t>Current low production</a:t>
          </a:r>
          <a:endParaRPr lang="en-US" sz="1600" dirty="0"/>
        </a:p>
      </dgm:t>
    </dgm:pt>
    <dgm:pt modelId="{E7B6CC30-956E-40FE-8C06-047942BB350C}" type="parTrans" cxnId="{526426C1-0CC8-4C41-A151-7B9F62872F07}">
      <dgm:prSet/>
      <dgm:spPr/>
      <dgm:t>
        <a:bodyPr/>
        <a:lstStyle/>
        <a:p>
          <a:endParaRPr lang="en-US"/>
        </a:p>
      </dgm:t>
    </dgm:pt>
    <dgm:pt modelId="{0468D4DC-B9C8-454C-B471-340DACCE336C}" type="sibTrans" cxnId="{526426C1-0CC8-4C41-A151-7B9F62872F07}">
      <dgm:prSet/>
      <dgm:spPr/>
      <dgm:t>
        <a:bodyPr/>
        <a:lstStyle/>
        <a:p>
          <a:endParaRPr lang="en-US"/>
        </a:p>
      </dgm:t>
    </dgm:pt>
    <dgm:pt modelId="{25A62A20-844A-4F25-AB2C-455C6D4FC4ED}">
      <dgm:prSet phldrT="[Text]" custT="1"/>
      <dgm:spPr/>
      <dgm:t>
        <a:bodyPr tIns="0" anchor="t" anchorCtr="0"/>
        <a:lstStyle/>
        <a:p>
          <a:r>
            <a:rPr lang="en-US" sz="2000" b="1" dirty="0" smtClean="0"/>
            <a:t>Threats</a:t>
          </a:r>
        </a:p>
        <a:p>
          <a:r>
            <a:rPr lang="en-US" sz="1400" dirty="0" smtClean="0"/>
            <a:t>Low demand due to disease outbreak</a:t>
          </a:r>
        </a:p>
        <a:p>
          <a:r>
            <a:rPr lang="en-US" sz="1400" dirty="0" smtClean="0"/>
            <a:t>Lost market opportunities and connections due to outbreak</a:t>
          </a:r>
        </a:p>
        <a:p>
          <a:r>
            <a:rPr lang="en-US" sz="1400" dirty="0" smtClean="0"/>
            <a:t>High competition within CARICOM and Brazil</a:t>
          </a:r>
          <a:endParaRPr lang="en-US" sz="1400" dirty="0"/>
        </a:p>
      </dgm:t>
    </dgm:pt>
    <dgm:pt modelId="{96AEFBC4-9A46-4E15-B2CA-4E085D78A873}" type="parTrans" cxnId="{3D42B9E3-D734-4AC6-8851-B110047B056B}">
      <dgm:prSet/>
      <dgm:spPr/>
      <dgm:t>
        <a:bodyPr/>
        <a:lstStyle/>
        <a:p>
          <a:endParaRPr lang="en-US"/>
        </a:p>
      </dgm:t>
    </dgm:pt>
    <dgm:pt modelId="{A41D453F-6C51-48E7-A65B-6E89FC4AD84E}" type="sibTrans" cxnId="{3D42B9E3-D734-4AC6-8851-B110047B056B}">
      <dgm:prSet/>
      <dgm:spPr/>
      <dgm:t>
        <a:bodyPr/>
        <a:lstStyle/>
        <a:p>
          <a:endParaRPr lang="en-US"/>
        </a:p>
      </dgm:t>
    </dgm:pt>
    <dgm:pt modelId="{E8983A14-0BA1-4E58-87E2-F67E1DCAF432}" type="pres">
      <dgm:prSet presAssocID="{CDB9ED8D-7F2C-48AD-8C01-A1DF2460B314}" presName="diagram" presStyleCnt="0">
        <dgm:presLayoutVars>
          <dgm:chMax val="1"/>
          <dgm:dir/>
          <dgm:animLvl val="ctr"/>
          <dgm:resizeHandles val="exact"/>
        </dgm:presLayoutVars>
      </dgm:prSet>
      <dgm:spPr/>
      <dgm:t>
        <a:bodyPr/>
        <a:lstStyle/>
        <a:p>
          <a:endParaRPr lang="en-US"/>
        </a:p>
      </dgm:t>
    </dgm:pt>
    <dgm:pt modelId="{C3EDB2A6-1A12-472F-8CBC-D9E7E23E993E}" type="pres">
      <dgm:prSet presAssocID="{CDB9ED8D-7F2C-48AD-8C01-A1DF2460B314}" presName="matrix" presStyleCnt="0"/>
      <dgm:spPr/>
    </dgm:pt>
    <dgm:pt modelId="{54ADFF90-2384-4493-8785-178E9C31F3AD}" type="pres">
      <dgm:prSet presAssocID="{CDB9ED8D-7F2C-48AD-8C01-A1DF2460B314}" presName="tile1" presStyleLbl="node1" presStyleIdx="0" presStyleCnt="4"/>
      <dgm:spPr/>
      <dgm:t>
        <a:bodyPr/>
        <a:lstStyle/>
        <a:p>
          <a:endParaRPr lang="en-US"/>
        </a:p>
      </dgm:t>
    </dgm:pt>
    <dgm:pt modelId="{A5C737F8-948E-47DC-9836-AE68A3554538}" type="pres">
      <dgm:prSet presAssocID="{CDB9ED8D-7F2C-48AD-8C01-A1DF2460B314}" presName="tile1text" presStyleLbl="node1" presStyleIdx="0" presStyleCnt="4">
        <dgm:presLayoutVars>
          <dgm:chMax val="0"/>
          <dgm:chPref val="0"/>
          <dgm:bulletEnabled val="1"/>
        </dgm:presLayoutVars>
      </dgm:prSet>
      <dgm:spPr/>
      <dgm:t>
        <a:bodyPr/>
        <a:lstStyle/>
        <a:p>
          <a:endParaRPr lang="en-US"/>
        </a:p>
      </dgm:t>
    </dgm:pt>
    <dgm:pt modelId="{A4B9BB60-7F74-4A09-8006-0CB884CD92B0}" type="pres">
      <dgm:prSet presAssocID="{CDB9ED8D-7F2C-48AD-8C01-A1DF2460B314}" presName="tile2" presStyleLbl="node1" presStyleIdx="1" presStyleCnt="4" custLinFactNeighborX="525" custLinFactNeighborY="-3187"/>
      <dgm:spPr/>
      <dgm:t>
        <a:bodyPr/>
        <a:lstStyle/>
        <a:p>
          <a:endParaRPr lang="en-US"/>
        </a:p>
      </dgm:t>
    </dgm:pt>
    <dgm:pt modelId="{06D27713-1296-49D7-94AE-97F8493A8F52}" type="pres">
      <dgm:prSet presAssocID="{CDB9ED8D-7F2C-48AD-8C01-A1DF2460B314}" presName="tile2text" presStyleLbl="node1" presStyleIdx="1" presStyleCnt="4">
        <dgm:presLayoutVars>
          <dgm:chMax val="0"/>
          <dgm:chPref val="0"/>
          <dgm:bulletEnabled val="1"/>
        </dgm:presLayoutVars>
      </dgm:prSet>
      <dgm:spPr/>
      <dgm:t>
        <a:bodyPr/>
        <a:lstStyle/>
        <a:p>
          <a:endParaRPr lang="en-US"/>
        </a:p>
      </dgm:t>
    </dgm:pt>
    <dgm:pt modelId="{6DA919E5-F927-4C6F-842B-1A1EED73D5FA}" type="pres">
      <dgm:prSet presAssocID="{CDB9ED8D-7F2C-48AD-8C01-A1DF2460B314}" presName="tile3" presStyleLbl="node1" presStyleIdx="2" presStyleCnt="4"/>
      <dgm:spPr/>
      <dgm:t>
        <a:bodyPr/>
        <a:lstStyle/>
        <a:p>
          <a:endParaRPr lang="en-US"/>
        </a:p>
      </dgm:t>
    </dgm:pt>
    <dgm:pt modelId="{0B80C2FC-09D7-4FB2-81AC-294AB346FAD9}" type="pres">
      <dgm:prSet presAssocID="{CDB9ED8D-7F2C-48AD-8C01-A1DF2460B314}" presName="tile3text" presStyleLbl="node1" presStyleIdx="2" presStyleCnt="4">
        <dgm:presLayoutVars>
          <dgm:chMax val="0"/>
          <dgm:chPref val="0"/>
          <dgm:bulletEnabled val="1"/>
        </dgm:presLayoutVars>
      </dgm:prSet>
      <dgm:spPr/>
      <dgm:t>
        <a:bodyPr/>
        <a:lstStyle/>
        <a:p>
          <a:endParaRPr lang="en-US"/>
        </a:p>
      </dgm:t>
    </dgm:pt>
    <dgm:pt modelId="{93DB8634-F08F-4229-B034-86C3E95659F1}" type="pres">
      <dgm:prSet presAssocID="{CDB9ED8D-7F2C-48AD-8C01-A1DF2460B314}" presName="tile4" presStyleLbl="node1" presStyleIdx="3" presStyleCnt="4"/>
      <dgm:spPr/>
      <dgm:t>
        <a:bodyPr/>
        <a:lstStyle/>
        <a:p>
          <a:endParaRPr lang="en-US"/>
        </a:p>
      </dgm:t>
    </dgm:pt>
    <dgm:pt modelId="{FF05FBB5-1F30-466B-85F2-C09343377E5D}" type="pres">
      <dgm:prSet presAssocID="{CDB9ED8D-7F2C-48AD-8C01-A1DF2460B314}" presName="tile4text" presStyleLbl="node1" presStyleIdx="3" presStyleCnt="4">
        <dgm:presLayoutVars>
          <dgm:chMax val="0"/>
          <dgm:chPref val="0"/>
          <dgm:bulletEnabled val="1"/>
        </dgm:presLayoutVars>
      </dgm:prSet>
      <dgm:spPr/>
      <dgm:t>
        <a:bodyPr/>
        <a:lstStyle/>
        <a:p>
          <a:endParaRPr lang="en-US"/>
        </a:p>
      </dgm:t>
    </dgm:pt>
    <dgm:pt modelId="{EC3D9709-479F-4AE0-A653-F896CF59B3D0}" type="pres">
      <dgm:prSet presAssocID="{CDB9ED8D-7F2C-48AD-8C01-A1DF2460B314}" presName="centerTile" presStyleLbl="fgShp" presStyleIdx="0" presStyleCnt="1">
        <dgm:presLayoutVars>
          <dgm:chMax val="0"/>
          <dgm:chPref val="0"/>
        </dgm:presLayoutVars>
      </dgm:prSet>
      <dgm:spPr/>
      <dgm:t>
        <a:bodyPr/>
        <a:lstStyle/>
        <a:p>
          <a:endParaRPr lang="en-US"/>
        </a:p>
      </dgm:t>
    </dgm:pt>
  </dgm:ptLst>
  <dgm:cxnLst>
    <dgm:cxn modelId="{5B26BD91-1EEF-4205-AC19-1E5EED49A464}" type="presOf" srcId="{EC7EFE3C-09AD-45DF-998D-0E4042FC622A}" destId="{0B80C2FC-09D7-4FB2-81AC-294AB346FAD9}" srcOrd="1" destOrd="0" presId="urn:microsoft.com/office/officeart/2005/8/layout/matrix1"/>
    <dgm:cxn modelId="{1908D1A9-71A9-4F51-8460-FA82295907EB}" type="presOf" srcId="{0B4D79A8-0194-431C-85E0-A78505391F0F}" destId="{54ADFF90-2384-4493-8785-178E9C31F3AD}" srcOrd="0" destOrd="0" presId="urn:microsoft.com/office/officeart/2005/8/layout/matrix1"/>
    <dgm:cxn modelId="{B316C0DC-1B09-461F-B581-A88DD6A9C02F}" type="presOf" srcId="{EC7EFE3C-09AD-45DF-998D-0E4042FC622A}" destId="{6DA919E5-F927-4C6F-842B-1A1EED73D5FA}" srcOrd="0" destOrd="0" presId="urn:microsoft.com/office/officeart/2005/8/layout/matrix1"/>
    <dgm:cxn modelId="{526426C1-0CC8-4C41-A151-7B9F62872F07}" srcId="{33A59BC0-0ACF-453B-8E28-00A82D3A0D71}" destId="{EC7EFE3C-09AD-45DF-998D-0E4042FC622A}" srcOrd="2" destOrd="0" parTransId="{E7B6CC30-956E-40FE-8C06-047942BB350C}" sibTransId="{0468D4DC-B9C8-454C-B471-340DACCE336C}"/>
    <dgm:cxn modelId="{4873EFB2-4D3C-47EC-BAB7-8E452B8EE92D}" type="presOf" srcId="{CDB9ED8D-7F2C-48AD-8C01-A1DF2460B314}" destId="{E8983A14-0BA1-4E58-87E2-F67E1DCAF432}" srcOrd="0" destOrd="0" presId="urn:microsoft.com/office/officeart/2005/8/layout/matrix1"/>
    <dgm:cxn modelId="{D85C8402-0C43-4285-B47F-C4FCA885E1BF}" type="presOf" srcId="{33A59BC0-0ACF-453B-8E28-00A82D3A0D71}" destId="{EC3D9709-479F-4AE0-A653-F896CF59B3D0}" srcOrd="0" destOrd="0" presId="urn:microsoft.com/office/officeart/2005/8/layout/matrix1"/>
    <dgm:cxn modelId="{2A6BBE23-2377-4CFA-B8FB-D61C6F33578F}" type="presOf" srcId="{2DCAE1E9-93C7-4CE0-A694-3DC11C91B59F}" destId="{06D27713-1296-49D7-94AE-97F8493A8F52}" srcOrd="1" destOrd="0" presId="urn:microsoft.com/office/officeart/2005/8/layout/matrix1"/>
    <dgm:cxn modelId="{91B8694C-4E3D-4547-BAB9-F10F8CF0A04A}" type="presOf" srcId="{2DCAE1E9-93C7-4CE0-A694-3DC11C91B59F}" destId="{A4B9BB60-7F74-4A09-8006-0CB884CD92B0}" srcOrd="0" destOrd="0" presId="urn:microsoft.com/office/officeart/2005/8/layout/matrix1"/>
    <dgm:cxn modelId="{7DF261BB-AE1A-410D-8E50-ED15D17B7431}" type="presOf" srcId="{0B4D79A8-0194-431C-85E0-A78505391F0F}" destId="{A5C737F8-948E-47DC-9836-AE68A3554538}" srcOrd="1" destOrd="0" presId="urn:microsoft.com/office/officeart/2005/8/layout/matrix1"/>
    <dgm:cxn modelId="{340A5B36-3AE7-447C-8D09-1D414E13B3A2}" type="presOf" srcId="{25A62A20-844A-4F25-AB2C-455C6D4FC4ED}" destId="{93DB8634-F08F-4229-B034-86C3E95659F1}" srcOrd="0" destOrd="0" presId="urn:microsoft.com/office/officeart/2005/8/layout/matrix1"/>
    <dgm:cxn modelId="{FF575448-A394-44A5-B212-CAB31F175DD4}" type="presOf" srcId="{25A62A20-844A-4F25-AB2C-455C6D4FC4ED}" destId="{FF05FBB5-1F30-466B-85F2-C09343377E5D}" srcOrd="1" destOrd="0" presId="urn:microsoft.com/office/officeart/2005/8/layout/matrix1"/>
    <dgm:cxn modelId="{B0E12C07-974D-4C34-8468-47B50D2B3AF8}" srcId="{33A59BC0-0ACF-453B-8E28-00A82D3A0D71}" destId="{0B4D79A8-0194-431C-85E0-A78505391F0F}" srcOrd="0" destOrd="0" parTransId="{DCB2524A-F340-4648-AC0B-4B6A9DC34EDC}" sibTransId="{A07B6CFA-C182-47CD-8886-17C00EC27E1C}"/>
    <dgm:cxn modelId="{3D42B9E3-D734-4AC6-8851-B110047B056B}" srcId="{33A59BC0-0ACF-453B-8E28-00A82D3A0D71}" destId="{25A62A20-844A-4F25-AB2C-455C6D4FC4ED}" srcOrd="3" destOrd="0" parTransId="{96AEFBC4-9A46-4E15-B2CA-4E085D78A873}" sibTransId="{A41D453F-6C51-48E7-A65B-6E89FC4AD84E}"/>
    <dgm:cxn modelId="{95626809-8A37-4E6B-842F-1B995C2866E4}" srcId="{CDB9ED8D-7F2C-48AD-8C01-A1DF2460B314}" destId="{33A59BC0-0ACF-453B-8E28-00A82D3A0D71}" srcOrd="0" destOrd="0" parTransId="{4F4C846A-CF18-40D1-B21E-3C0E7071ED6C}" sibTransId="{690A22D8-9774-44AF-8A19-83A53BC7CF0C}"/>
    <dgm:cxn modelId="{70A6BBBB-CE94-48AF-B0E6-BC3EDF4419E1}" srcId="{33A59BC0-0ACF-453B-8E28-00A82D3A0D71}" destId="{2DCAE1E9-93C7-4CE0-A694-3DC11C91B59F}" srcOrd="1" destOrd="0" parTransId="{6B26948E-DD62-4B69-AFE8-3928EE4076FF}" sibTransId="{66D0EA86-FD74-488A-858C-3166413CB1E0}"/>
    <dgm:cxn modelId="{5C72B080-BCF3-4B52-A648-FD451A5697EE}" type="presParOf" srcId="{E8983A14-0BA1-4E58-87E2-F67E1DCAF432}" destId="{C3EDB2A6-1A12-472F-8CBC-D9E7E23E993E}" srcOrd="0" destOrd="0" presId="urn:microsoft.com/office/officeart/2005/8/layout/matrix1"/>
    <dgm:cxn modelId="{13AC8B4B-F607-4877-A203-5E6714428A35}" type="presParOf" srcId="{C3EDB2A6-1A12-472F-8CBC-D9E7E23E993E}" destId="{54ADFF90-2384-4493-8785-178E9C31F3AD}" srcOrd="0" destOrd="0" presId="urn:microsoft.com/office/officeart/2005/8/layout/matrix1"/>
    <dgm:cxn modelId="{E2640C64-FC69-40BD-BB97-BBC8EF751E4E}" type="presParOf" srcId="{C3EDB2A6-1A12-472F-8CBC-D9E7E23E993E}" destId="{A5C737F8-948E-47DC-9836-AE68A3554538}" srcOrd="1" destOrd="0" presId="urn:microsoft.com/office/officeart/2005/8/layout/matrix1"/>
    <dgm:cxn modelId="{0FB90C60-3F15-4BF1-A157-789A0E8900BF}" type="presParOf" srcId="{C3EDB2A6-1A12-472F-8CBC-D9E7E23E993E}" destId="{A4B9BB60-7F74-4A09-8006-0CB884CD92B0}" srcOrd="2" destOrd="0" presId="urn:microsoft.com/office/officeart/2005/8/layout/matrix1"/>
    <dgm:cxn modelId="{E3AD8048-6242-47F5-9D2A-931BAC40F0CB}" type="presParOf" srcId="{C3EDB2A6-1A12-472F-8CBC-D9E7E23E993E}" destId="{06D27713-1296-49D7-94AE-97F8493A8F52}" srcOrd="3" destOrd="0" presId="urn:microsoft.com/office/officeart/2005/8/layout/matrix1"/>
    <dgm:cxn modelId="{6920A55F-2512-4DDD-9130-43BC290C27BE}" type="presParOf" srcId="{C3EDB2A6-1A12-472F-8CBC-D9E7E23E993E}" destId="{6DA919E5-F927-4C6F-842B-1A1EED73D5FA}" srcOrd="4" destOrd="0" presId="urn:microsoft.com/office/officeart/2005/8/layout/matrix1"/>
    <dgm:cxn modelId="{4AD39FCE-3605-4253-AF26-90CAF7B50673}" type="presParOf" srcId="{C3EDB2A6-1A12-472F-8CBC-D9E7E23E993E}" destId="{0B80C2FC-09D7-4FB2-81AC-294AB346FAD9}" srcOrd="5" destOrd="0" presId="urn:microsoft.com/office/officeart/2005/8/layout/matrix1"/>
    <dgm:cxn modelId="{CEB3E822-0182-436E-B172-C7023F802CB0}" type="presParOf" srcId="{C3EDB2A6-1A12-472F-8CBC-D9E7E23E993E}" destId="{93DB8634-F08F-4229-B034-86C3E95659F1}" srcOrd="6" destOrd="0" presId="urn:microsoft.com/office/officeart/2005/8/layout/matrix1"/>
    <dgm:cxn modelId="{CE442F73-B518-4DDA-916C-27AC493E1294}" type="presParOf" srcId="{C3EDB2A6-1A12-472F-8CBC-D9E7E23E993E}" destId="{FF05FBB5-1F30-466B-85F2-C09343377E5D}" srcOrd="7" destOrd="0" presId="urn:microsoft.com/office/officeart/2005/8/layout/matrix1"/>
    <dgm:cxn modelId="{A0D18BD1-058A-4A18-9F00-A2E55804DBE8}" type="presParOf" srcId="{E8983A14-0BA1-4E58-87E2-F67E1DCAF432}" destId="{EC3D9709-479F-4AE0-A653-F896CF59B3D0}" srcOrd="1" destOrd="0" presId="urn:microsoft.com/office/officeart/2005/8/layout/matrix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88A3A5EF-76DF-41DC-86A7-2D684921495B}"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AD21E818-FFC6-4E8B-9303-F2248F8683F6}">
      <dgm:prSet phldrT="[Text]"/>
      <dgm:spPr/>
      <dgm:t>
        <a:bodyPr/>
        <a:lstStyle/>
        <a:p>
          <a:r>
            <a:rPr lang="en-US" dirty="0" smtClean="0"/>
            <a:t>Power Imbalances</a:t>
          </a:r>
          <a:endParaRPr lang="en-US" dirty="0"/>
        </a:p>
      </dgm:t>
    </dgm:pt>
    <dgm:pt modelId="{62E6D861-56A5-4BF7-BEE7-D0CA8FC77974}" type="parTrans" cxnId="{47A6D0C4-E5DC-43C9-935B-90D757846036}">
      <dgm:prSet/>
      <dgm:spPr/>
      <dgm:t>
        <a:bodyPr/>
        <a:lstStyle/>
        <a:p>
          <a:endParaRPr lang="en-US"/>
        </a:p>
      </dgm:t>
    </dgm:pt>
    <dgm:pt modelId="{A5ABC25A-4921-43CB-8116-59B0143A21B4}" type="sibTrans" cxnId="{47A6D0C4-E5DC-43C9-935B-90D757846036}">
      <dgm:prSet/>
      <dgm:spPr/>
      <dgm:t>
        <a:bodyPr/>
        <a:lstStyle/>
        <a:p>
          <a:endParaRPr lang="en-US"/>
        </a:p>
      </dgm:t>
    </dgm:pt>
    <dgm:pt modelId="{5DE5A552-DF4C-4294-92DB-90A7304D2BB0}">
      <dgm:prSet phldrT="[Text]"/>
      <dgm:spPr/>
      <dgm:t>
        <a:bodyPr/>
        <a:lstStyle/>
        <a:p>
          <a:r>
            <a:rPr lang="en-US" dirty="0" smtClean="0"/>
            <a:t>Facility Needs</a:t>
          </a:r>
          <a:endParaRPr lang="en-US" dirty="0"/>
        </a:p>
      </dgm:t>
    </dgm:pt>
    <dgm:pt modelId="{DCEE5DFB-8E8F-442A-9825-9643D7D264B0}" type="parTrans" cxnId="{AD7E5A4F-700C-4670-A645-F7E1BF0B4F7D}">
      <dgm:prSet/>
      <dgm:spPr/>
      <dgm:t>
        <a:bodyPr/>
        <a:lstStyle/>
        <a:p>
          <a:endParaRPr lang="en-US"/>
        </a:p>
      </dgm:t>
    </dgm:pt>
    <dgm:pt modelId="{0C989A8A-24E3-478C-900B-67AFFB7E8645}" type="sibTrans" cxnId="{AD7E5A4F-700C-4670-A645-F7E1BF0B4F7D}">
      <dgm:prSet/>
      <dgm:spPr/>
      <dgm:t>
        <a:bodyPr/>
        <a:lstStyle/>
        <a:p>
          <a:endParaRPr lang="en-US"/>
        </a:p>
      </dgm:t>
    </dgm:pt>
    <dgm:pt modelId="{D874ED69-8FA2-42E8-A272-AF9C086E45B1}">
      <dgm:prSet phldrT="[Text]"/>
      <dgm:spPr/>
      <dgm:t>
        <a:bodyPr/>
        <a:lstStyle/>
        <a:p>
          <a:r>
            <a:rPr lang="en-US" dirty="0" smtClean="0"/>
            <a:t>Human Capital</a:t>
          </a:r>
          <a:endParaRPr lang="en-US" dirty="0"/>
        </a:p>
      </dgm:t>
    </dgm:pt>
    <dgm:pt modelId="{59F89190-8B73-44CE-B94E-C723A2737F3B}" type="parTrans" cxnId="{9A2F2D55-CF7E-48C9-9ED0-B3FB8591A70F}">
      <dgm:prSet/>
      <dgm:spPr/>
      <dgm:t>
        <a:bodyPr/>
        <a:lstStyle/>
        <a:p>
          <a:endParaRPr lang="en-US"/>
        </a:p>
      </dgm:t>
    </dgm:pt>
    <dgm:pt modelId="{242D0E77-3FFF-4DE9-AE39-41FC94F2254F}" type="sibTrans" cxnId="{9A2F2D55-CF7E-48C9-9ED0-B3FB8591A70F}">
      <dgm:prSet/>
      <dgm:spPr/>
      <dgm:t>
        <a:bodyPr/>
        <a:lstStyle/>
        <a:p>
          <a:endParaRPr lang="en-US"/>
        </a:p>
      </dgm:t>
    </dgm:pt>
    <dgm:pt modelId="{EFA69BE7-6C58-472A-B77B-6B8068BA73B8}" type="pres">
      <dgm:prSet presAssocID="{88A3A5EF-76DF-41DC-86A7-2D684921495B}" presName="linear" presStyleCnt="0">
        <dgm:presLayoutVars>
          <dgm:dir/>
          <dgm:animLvl val="lvl"/>
          <dgm:resizeHandles val="exact"/>
        </dgm:presLayoutVars>
      </dgm:prSet>
      <dgm:spPr/>
      <dgm:t>
        <a:bodyPr/>
        <a:lstStyle/>
        <a:p>
          <a:endParaRPr lang="en-US"/>
        </a:p>
      </dgm:t>
    </dgm:pt>
    <dgm:pt modelId="{88E233ED-B904-444B-A92E-F50D73F6AC53}" type="pres">
      <dgm:prSet presAssocID="{AD21E818-FFC6-4E8B-9303-F2248F8683F6}" presName="parentLin" presStyleCnt="0"/>
      <dgm:spPr/>
    </dgm:pt>
    <dgm:pt modelId="{230ED9E6-1C83-41D8-8CB0-6206E5E17284}" type="pres">
      <dgm:prSet presAssocID="{AD21E818-FFC6-4E8B-9303-F2248F8683F6}" presName="parentLeftMargin" presStyleLbl="node1" presStyleIdx="0" presStyleCnt="3"/>
      <dgm:spPr/>
      <dgm:t>
        <a:bodyPr/>
        <a:lstStyle/>
        <a:p>
          <a:endParaRPr lang="en-US"/>
        </a:p>
      </dgm:t>
    </dgm:pt>
    <dgm:pt modelId="{EBF70217-B5A2-4478-8EE8-0170FFD212B3}" type="pres">
      <dgm:prSet presAssocID="{AD21E818-FFC6-4E8B-9303-F2248F8683F6}" presName="parentText" presStyleLbl="node1" presStyleIdx="0" presStyleCnt="3">
        <dgm:presLayoutVars>
          <dgm:chMax val="0"/>
          <dgm:bulletEnabled val="1"/>
        </dgm:presLayoutVars>
      </dgm:prSet>
      <dgm:spPr/>
      <dgm:t>
        <a:bodyPr/>
        <a:lstStyle/>
        <a:p>
          <a:endParaRPr lang="en-US"/>
        </a:p>
      </dgm:t>
    </dgm:pt>
    <dgm:pt modelId="{23A15A46-B4D1-4D80-A070-0D5DF8D6CE32}" type="pres">
      <dgm:prSet presAssocID="{AD21E818-FFC6-4E8B-9303-F2248F8683F6}" presName="negativeSpace" presStyleCnt="0"/>
      <dgm:spPr/>
    </dgm:pt>
    <dgm:pt modelId="{77C830F6-5B79-4DCD-9825-A0890EE27423}" type="pres">
      <dgm:prSet presAssocID="{AD21E818-FFC6-4E8B-9303-F2248F8683F6}" presName="childText" presStyleLbl="conFgAcc1" presStyleIdx="0" presStyleCnt="3">
        <dgm:presLayoutVars>
          <dgm:bulletEnabled val="1"/>
        </dgm:presLayoutVars>
      </dgm:prSet>
      <dgm:spPr/>
      <dgm:t>
        <a:bodyPr/>
        <a:lstStyle/>
        <a:p>
          <a:endParaRPr lang="en-US"/>
        </a:p>
      </dgm:t>
    </dgm:pt>
    <dgm:pt modelId="{9040F910-9DF7-4CCE-8556-6B15D196A0EB}" type="pres">
      <dgm:prSet presAssocID="{A5ABC25A-4921-43CB-8116-59B0143A21B4}" presName="spaceBetweenRectangles" presStyleCnt="0"/>
      <dgm:spPr/>
    </dgm:pt>
    <dgm:pt modelId="{9EA52D61-6DD5-41DC-916C-FF351C56F621}" type="pres">
      <dgm:prSet presAssocID="{5DE5A552-DF4C-4294-92DB-90A7304D2BB0}" presName="parentLin" presStyleCnt="0"/>
      <dgm:spPr/>
    </dgm:pt>
    <dgm:pt modelId="{F00BD9D8-A784-4804-A483-EEF506E0D047}" type="pres">
      <dgm:prSet presAssocID="{5DE5A552-DF4C-4294-92DB-90A7304D2BB0}" presName="parentLeftMargin" presStyleLbl="node1" presStyleIdx="0" presStyleCnt="3"/>
      <dgm:spPr/>
      <dgm:t>
        <a:bodyPr/>
        <a:lstStyle/>
        <a:p>
          <a:endParaRPr lang="en-US"/>
        </a:p>
      </dgm:t>
    </dgm:pt>
    <dgm:pt modelId="{81596D41-560A-4AB1-8B27-68284AD15669}" type="pres">
      <dgm:prSet presAssocID="{5DE5A552-DF4C-4294-92DB-90A7304D2BB0}" presName="parentText" presStyleLbl="node1" presStyleIdx="1" presStyleCnt="3">
        <dgm:presLayoutVars>
          <dgm:chMax val="0"/>
          <dgm:bulletEnabled val="1"/>
        </dgm:presLayoutVars>
      </dgm:prSet>
      <dgm:spPr/>
      <dgm:t>
        <a:bodyPr/>
        <a:lstStyle/>
        <a:p>
          <a:endParaRPr lang="en-US"/>
        </a:p>
      </dgm:t>
    </dgm:pt>
    <dgm:pt modelId="{FA966F6D-39C5-483E-9FB4-E831FF8850E8}" type="pres">
      <dgm:prSet presAssocID="{5DE5A552-DF4C-4294-92DB-90A7304D2BB0}" presName="negativeSpace" presStyleCnt="0"/>
      <dgm:spPr/>
    </dgm:pt>
    <dgm:pt modelId="{7D78E31F-A0D8-4C29-B5B7-93ADF47AAF4B}" type="pres">
      <dgm:prSet presAssocID="{5DE5A552-DF4C-4294-92DB-90A7304D2BB0}" presName="childText" presStyleLbl="conFgAcc1" presStyleIdx="1" presStyleCnt="3">
        <dgm:presLayoutVars>
          <dgm:bulletEnabled val="1"/>
        </dgm:presLayoutVars>
      </dgm:prSet>
      <dgm:spPr/>
      <dgm:t>
        <a:bodyPr/>
        <a:lstStyle/>
        <a:p>
          <a:endParaRPr lang="en-US"/>
        </a:p>
      </dgm:t>
    </dgm:pt>
    <dgm:pt modelId="{B98A6005-ED0A-42A1-A7A0-6F0D2D1CE948}" type="pres">
      <dgm:prSet presAssocID="{0C989A8A-24E3-478C-900B-67AFFB7E8645}" presName="spaceBetweenRectangles" presStyleCnt="0"/>
      <dgm:spPr/>
    </dgm:pt>
    <dgm:pt modelId="{DB1C0F14-9004-4060-B89F-CF6004C20ED7}" type="pres">
      <dgm:prSet presAssocID="{D874ED69-8FA2-42E8-A272-AF9C086E45B1}" presName="parentLin" presStyleCnt="0"/>
      <dgm:spPr/>
    </dgm:pt>
    <dgm:pt modelId="{CFAD6F0B-8907-4F27-972B-FC61106BB1CA}" type="pres">
      <dgm:prSet presAssocID="{D874ED69-8FA2-42E8-A272-AF9C086E45B1}" presName="parentLeftMargin" presStyleLbl="node1" presStyleIdx="1" presStyleCnt="3"/>
      <dgm:spPr/>
      <dgm:t>
        <a:bodyPr/>
        <a:lstStyle/>
        <a:p>
          <a:endParaRPr lang="en-US"/>
        </a:p>
      </dgm:t>
    </dgm:pt>
    <dgm:pt modelId="{570A2714-5407-43FC-968A-DF62127CF99D}" type="pres">
      <dgm:prSet presAssocID="{D874ED69-8FA2-42E8-A272-AF9C086E45B1}" presName="parentText" presStyleLbl="node1" presStyleIdx="2" presStyleCnt="3">
        <dgm:presLayoutVars>
          <dgm:chMax val="0"/>
          <dgm:bulletEnabled val="1"/>
        </dgm:presLayoutVars>
      </dgm:prSet>
      <dgm:spPr/>
      <dgm:t>
        <a:bodyPr/>
        <a:lstStyle/>
        <a:p>
          <a:endParaRPr lang="en-US"/>
        </a:p>
      </dgm:t>
    </dgm:pt>
    <dgm:pt modelId="{43EE532B-F94A-477D-B72D-E0F7CB41FC11}" type="pres">
      <dgm:prSet presAssocID="{D874ED69-8FA2-42E8-A272-AF9C086E45B1}" presName="negativeSpace" presStyleCnt="0"/>
      <dgm:spPr/>
    </dgm:pt>
    <dgm:pt modelId="{FF3B48E5-891D-461F-BBAE-66DCF6302096}" type="pres">
      <dgm:prSet presAssocID="{D874ED69-8FA2-42E8-A272-AF9C086E45B1}" presName="childText" presStyleLbl="conFgAcc1" presStyleIdx="2" presStyleCnt="3">
        <dgm:presLayoutVars>
          <dgm:bulletEnabled val="1"/>
        </dgm:presLayoutVars>
      </dgm:prSet>
      <dgm:spPr/>
      <dgm:t>
        <a:bodyPr/>
        <a:lstStyle/>
        <a:p>
          <a:endParaRPr lang="en-US"/>
        </a:p>
      </dgm:t>
    </dgm:pt>
  </dgm:ptLst>
  <dgm:cxnLst>
    <dgm:cxn modelId="{A8D7A1A2-D90D-4615-9231-B2ECE5C0D9AB}" type="presOf" srcId="{88A3A5EF-76DF-41DC-86A7-2D684921495B}" destId="{EFA69BE7-6C58-472A-B77B-6B8068BA73B8}" srcOrd="0" destOrd="0" presId="urn:microsoft.com/office/officeart/2005/8/layout/list1"/>
    <dgm:cxn modelId="{47A6D0C4-E5DC-43C9-935B-90D757846036}" srcId="{88A3A5EF-76DF-41DC-86A7-2D684921495B}" destId="{AD21E818-FFC6-4E8B-9303-F2248F8683F6}" srcOrd="0" destOrd="0" parTransId="{62E6D861-56A5-4BF7-BEE7-D0CA8FC77974}" sibTransId="{A5ABC25A-4921-43CB-8116-59B0143A21B4}"/>
    <dgm:cxn modelId="{AE326E55-71EC-4AC7-8ED5-8956B0EEB1E9}" type="presOf" srcId="{D874ED69-8FA2-42E8-A272-AF9C086E45B1}" destId="{570A2714-5407-43FC-968A-DF62127CF99D}" srcOrd="1" destOrd="0" presId="urn:microsoft.com/office/officeart/2005/8/layout/list1"/>
    <dgm:cxn modelId="{88FC718C-E3BA-4D81-91C9-CD0DC4E8500B}" type="presOf" srcId="{AD21E818-FFC6-4E8B-9303-F2248F8683F6}" destId="{EBF70217-B5A2-4478-8EE8-0170FFD212B3}" srcOrd="1" destOrd="0" presId="urn:microsoft.com/office/officeart/2005/8/layout/list1"/>
    <dgm:cxn modelId="{AD7E5A4F-700C-4670-A645-F7E1BF0B4F7D}" srcId="{88A3A5EF-76DF-41DC-86A7-2D684921495B}" destId="{5DE5A552-DF4C-4294-92DB-90A7304D2BB0}" srcOrd="1" destOrd="0" parTransId="{DCEE5DFB-8E8F-442A-9825-9643D7D264B0}" sibTransId="{0C989A8A-24E3-478C-900B-67AFFB7E8645}"/>
    <dgm:cxn modelId="{F03FCB14-169C-4599-AE49-FD397EAABC37}" type="presOf" srcId="{5DE5A552-DF4C-4294-92DB-90A7304D2BB0}" destId="{F00BD9D8-A784-4804-A483-EEF506E0D047}" srcOrd="0" destOrd="0" presId="urn:microsoft.com/office/officeart/2005/8/layout/list1"/>
    <dgm:cxn modelId="{B277AE70-AE3A-4597-835F-85F0BAF1613D}" type="presOf" srcId="{D874ED69-8FA2-42E8-A272-AF9C086E45B1}" destId="{CFAD6F0B-8907-4F27-972B-FC61106BB1CA}" srcOrd="0" destOrd="0" presId="urn:microsoft.com/office/officeart/2005/8/layout/list1"/>
    <dgm:cxn modelId="{9A2F2D55-CF7E-48C9-9ED0-B3FB8591A70F}" srcId="{88A3A5EF-76DF-41DC-86A7-2D684921495B}" destId="{D874ED69-8FA2-42E8-A272-AF9C086E45B1}" srcOrd="2" destOrd="0" parTransId="{59F89190-8B73-44CE-B94E-C723A2737F3B}" sibTransId="{242D0E77-3FFF-4DE9-AE39-41FC94F2254F}"/>
    <dgm:cxn modelId="{AE88B6FB-F968-4295-8E08-8276828D4154}" type="presOf" srcId="{AD21E818-FFC6-4E8B-9303-F2248F8683F6}" destId="{230ED9E6-1C83-41D8-8CB0-6206E5E17284}" srcOrd="0" destOrd="0" presId="urn:microsoft.com/office/officeart/2005/8/layout/list1"/>
    <dgm:cxn modelId="{23C04041-04BA-4B08-8BA1-6E967C381F20}" type="presOf" srcId="{5DE5A552-DF4C-4294-92DB-90A7304D2BB0}" destId="{81596D41-560A-4AB1-8B27-68284AD15669}" srcOrd="1" destOrd="0" presId="urn:microsoft.com/office/officeart/2005/8/layout/list1"/>
    <dgm:cxn modelId="{28B7B0A7-B6D3-4550-9900-01DA209E6AB9}" type="presParOf" srcId="{EFA69BE7-6C58-472A-B77B-6B8068BA73B8}" destId="{88E233ED-B904-444B-A92E-F50D73F6AC53}" srcOrd="0" destOrd="0" presId="urn:microsoft.com/office/officeart/2005/8/layout/list1"/>
    <dgm:cxn modelId="{0ED072ED-0C7E-467E-A1D4-155FC247EEDF}" type="presParOf" srcId="{88E233ED-B904-444B-A92E-F50D73F6AC53}" destId="{230ED9E6-1C83-41D8-8CB0-6206E5E17284}" srcOrd="0" destOrd="0" presId="urn:microsoft.com/office/officeart/2005/8/layout/list1"/>
    <dgm:cxn modelId="{F8F5C3F7-6001-4ACE-9F51-76E4ED047B6E}" type="presParOf" srcId="{88E233ED-B904-444B-A92E-F50D73F6AC53}" destId="{EBF70217-B5A2-4478-8EE8-0170FFD212B3}" srcOrd="1" destOrd="0" presId="urn:microsoft.com/office/officeart/2005/8/layout/list1"/>
    <dgm:cxn modelId="{D610544D-C9C1-409C-8931-5DD9C8DA1A12}" type="presParOf" srcId="{EFA69BE7-6C58-472A-B77B-6B8068BA73B8}" destId="{23A15A46-B4D1-4D80-A070-0D5DF8D6CE32}" srcOrd="1" destOrd="0" presId="urn:microsoft.com/office/officeart/2005/8/layout/list1"/>
    <dgm:cxn modelId="{48CD5E63-A24A-4AB6-B0AD-847C3D61DB4C}" type="presParOf" srcId="{EFA69BE7-6C58-472A-B77B-6B8068BA73B8}" destId="{77C830F6-5B79-4DCD-9825-A0890EE27423}" srcOrd="2" destOrd="0" presId="urn:microsoft.com/office/officeart/2005/8/layout/list1"/>
    <dgm:cxn modelId="{F6B7BED3-1592-43E1-A366-2D7B17FF13EB}" type="presParOf" srcId="{EFA69BE7-6C58-472A-B77B-6B8068BA73B8}" destId="{9040F910-9DF7-4CCE-8556-6B15D196A0EB}" srcOrd="3" destOrd="0" presId="urn:microsoft.com/office/officeart/2005/8/layout/list1"/>
    <dgm:cxn modelId="{865EEDE1-211E-42E2-AD8D-B13F05B8021F}" type="presParOf" srcId="{EFA69BE7-6C58-472A-B77B-6B8068BA73B8}" destId="{9EA52D61-6DD5-41DC-916C-FF351C56F621}" srcOrd="4" destOrd="0" presId="urn:microsoft.com/office/officeart/2005/8/layout/list1"/>
    <dgm:cxn modelId="{3BA207AB-04CA-46D1-A0EB-3B5661209B81}" type="presParOf" srcId="{9EA52D61-6DD5-41DC-916C-FF351C56F621}" destId="{F00BD9D8-A784-4804-A483-EEF506E0D047}" srcOrd="0" destOrd="0" presId="urn:microsoft.com/office/officeart/2005/8/layout/list1"/>
    <dgm:cxn modelId="{03510080-8739-4F30-8A50-4F420AEC458F}" type="presParOf" srcId="{9EA52D61-6DD5-41DC-916C-FF351C56F621}" destId="{81596D41-560A-4AB1-8B27-68284AD15669}" srcOrd="1" destOrd="0" presId="urn:microsoft.com/office/officeart/2005/8/layout/list1"/>
    <dgm:cxn modelId="{60CD16B1-0566-48BD-A9C8-084E2F31E6FF}" type="presParOf" srcId="{EFA69BE7-6C58-472A-B77B-6B8068BA73B8}" destId="{FA966F6D-39C5-483E-9FB4-E831FF8850E8}" srcOrd="5" destOrd="0" presId="urn:microsoft.com/office/officeart/2005/8/layout/list1"/>
    <dgm:cxn modelId="{285008FB-0AF8-42D1-8DDD-F73CBFD29906}" type="presParOf" srcId="{EFA69BE7-6C58-472A-B77B-6B8068BA73B8}" destId="{7D78E31F-A0D8-4C29-B5B7-93ADF47AAF4B}" srcOrd="6" destOrd="0" presId="urn:microsoft.com/office/officeart/2005/8/layout/list1"/>
    <dgm:cxn modelId="{F949A9A3-9674-4835-99D7-0B2122046CE5}" type="presParOf" srcId="{EFA69BE7-6C58-472A-B77B-6B8068BA73B8}" destId="{B98A6005-ED0A-42A1-A7A0-6F0D2D1CE948}" srcOrd="7" destOrd="0" presId="urn:microsoft.com/office/officeart/2005/8/layout/list1"/>
    <dgm:cxn modelId="{141AD648-6EEC-45E9-A28D-19E7A38C6E65}" type="presParOf" srcId="{EFA69BE7-6C58-472A-B77B-6B8068BA73B8}" destId="{DB1C0F14-9004-4060-B89F-CF6004C20ED7}" srcOrd="8" destOrd="0" presId="urn:microsoft.com/office/officeart/2005/8/layout/list1"/>
    <dgm:cxn modelId="{4BD8058F-C691-4502-B787-A06AF727FFBD}" type="presParOf" srcId="{DB1C0F14-9004-4060-B89F-CF6004C20ED7}" destId="{CFAD6F0B-8907-4F27-972B-FC61106BB1CA}" srcOrd="0" destOrd="0" presId="urn:microsoft.com/office/officeart/2005/8/layout/list1"/>
    <dgm:cxn modelId="{FB058208-A618-4E3F-A376-C83A295F4518}" type="presParOf" srcId="{DB1C0F14-9004-4060-B89F-CF6004C20ED7}" destId="{570A2714-5407-43FC-968A-DF62127CF99D}" srcOrd="1" destOrd="0" presId="urn:microsoft.com/office/officeart/2005/8/layout/list1"/>
    <dgm:cxn modelId="{BB5B278B-1E77-4CE7-9545-CBFD217F6ED0}" type="presParOf" srcId="{EFA69BE7-6C58-472A-B77B-6B8068BA73B8}" destId="{43EE532B-F94A-477D-B72D-E0F7CB41FC11}" srcOrd="9" destOrd="0" presId="urn:microsoft.com/office/officeart/2005/8/layout/list1"/>
    <dgm:cxn modelId="{C36E2B28-6604-4366-887C-D8E8B488BC2E}" type="presParOf" srcId="{EFA69BE7-6C58-472A-B77B-6B8068BA73B8}" destId="{FF3B48E5-891D-461F-BBAE-66DCF6302096}"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88A3A5EF-76DF-41DC-86A7-2D684921495B}"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AD21E818-FFC6-4E8B-9303-F2248F8683F6}">
      <dgm:prSet phldrT="[Text]"/>
      <dgm:spPr/>
      <dgm:t>
        <a:bodyPr/>
        <a:lstStyle/>
        <a:p>
          <a:r>
            <a:rPr lang="en-US" dirty="0" smtClean="0"/>
            <a:t>Power Imbalances</a:t>
          </a:r>
          <a:endParaRPr lang="en-US" dirty="0"/>
        </a:p>
      </dgm:t>
    </dgm:pt>
    <dgm:pt modelId="{62E6D861-56A5-4BF7-BEE7-D0CA8FC77974}" type="parTrans" cxnId="{47A6D0C4-E5DC-43C9-935B-90D757846036}">
      <dgm:prSet/>
      <dgm:spPr/>
      <dgm:t>
        <a:bodyPr/>
        <a:lstStyle/>
        <a:p>
          <a:endParaRPr lang="en-US"/>
        </a:p>
      </dgm:t>
    </dgm:pt>
    <dgm:pt modelId="{A5ABC25A-4921-43CB-8116-59B0143A21B4}" type="sibTrans" cxnId="{47A6D0C4-E5DC-43C9-935B-90D757846036}">
      <dgm:prSet/>
      <dgm:spPr/>
      <dgm:t>
        <a:bodyPr/>
        <a:lstStyle/>
        <a:p>
          <a:endParaRPr lang="en-US"/>
        </a:p>
      </dgm:t>
    </dgm:pt>
    <dgm:pt modelId="{5273C9D9-4F23-43A8-B3B0-A2382CDA2E4B}">
      <dgm:prSet/>
      <dgm:spPr/>
      <dgm:t>
        <a:bodyPr/>
        <a:lstStyle/>
        <a:p>
          <a:r>
            <a:rPr lang="en-US" dirty="0" smtClean="0"/>
            <a:t>Transportation services</a:t>
          </a:r>
          <a:endParaRPr lang="en-US" dirty="0"/>
        </a:p>
      </dgm:t>
    </dgm:pt>
    <dgm:pt modelId="{9CB0B572-29A0-4292-B980-448113514439}" type="parTrans" cxnId="{BE35B784-BC23-48F0-9739-9DDF6B7D855F}">
      <dgm:prSet/>
      <dgm:spPr/>
      <dgm:t>
        <a:bodyPr/>
        <a:lstStyle/>
        <a:p>
          <a:endParaRPr lang="en-US"/>
        </a:p>
      </dgm:t>
    </dgm:pt>
    <dgm:pt modelId="{92D86363-FE2A-4A6F-A608-C9C2E8E5F2A2}" type="sibTrans" cxnId="{BE35B784-BC23-48F0-9739-9DDF6B7D855F}">
      <dgm:prSet/>
      <dgm:spPr/>
      <dgm:t>
        <a:bodyPr/>
        <a:lstStyle/>
        <a:p>
          <a:endParaRPr lang="en-US"/>
        </a:p>
      </dgm:t>
    </dgm:pt>
    <dgm:pt modelId="{7EEBE4E0-2903-4026-9086-0AA45370AFD9}">
      <dgm:prSet/>
      <dgm:spPr/>
      <dgm:t>
        <a:bodyPr/>
        <a:lstStyle/>
        <a:p>
          <a:r>
            <a:rPr lang="en-US" smtClean="0"/>
            <a:t>Packaging services</a:t>
          </a:r>
          <a:endParaRPr lang="en-US" dirty="0" smtClean="0"/>
        </a:p>
      </dgm:t>
    </dgm:pt>
    <dgm:pt modelId="{DD0F44ED-F7C3-48BE-AD91-67DF52236103}" type="parTrans" cxnId="{947B4F16-D3C9-4864-A5EE-9734F5D5C251}">
      <dgm:prSet/>
      <dgm:spPr/>
      <dgm:t>
        <a:bodyPr/>
        <a:lstStyle/>
        <a:p>
          <a:endParaRPr lang="en-US"/>
        </a:p>
      </dgm:t>
    </dgm:pt>
    <dgm:pt modelId="{443F75DB-5FDA-4CF4-89E8-695C3E8E334C}" type="sibTrans" cxnId="{947B4F16-D3C9-4864-A5EE-9734F5D5C251}">
      <dgm:prSet/>
      <dgm:spPr/>
      <dgm:t>
        <a:bodyPr/>
        <a:lstStyle/>
        <a:p>
          <a:endParaRPr lang="en-US"/>
        </a:p>
      </dgm:t>
    </dgm:pt>
    <dgm:pt modelId="{D9B6E271-AFA9-4210-A8A9-3EE49160C126}">
      <dgm:prSet/>
      <dgm:spPr/>
      <dgm:t>
        <a:bodyPr/>
        <a:lstStyle/>
        <a:p>
          <a:r>
            <a:rPr lang="en-US" dirty="0" smtClean="0"/>
            <a:t>Economies of Scale in Farming</a:t>
          </a:r>
          <a:endParaRPr lang="en-US" dirty="0"/>
        </a:p>
      </dgm:t>
    </dgm:pt>
    <dgm:pt modelId="{4F47E2C4-8D5C-4522-BA7D-EDF8BEE5637C}" type="parTrans" cxnId="{992F02C0-0120-4D6D-805C-07B76575F778}">
      <dgm:prSet/>
      <dgm:spPr/>
      <dgm:t>
        <a:bodyPr/>
        <a:lstStyle/>
        <a:p>
          <a:endParaRPr lang="en-US"/>
        </a:p>
      </dgm:t>
    </dgm:pt>
    <dgm:pt modelId="{139539E3-7725-4B2D-A85B-9142DC6CD34F}" type="sibTrans" cxnId="{992F02C0-0120-4D6D-805C-07B76575F778}">
      <dgm:prSet/>
      <dgm:spPr/>
      <dgm:t>
        <a:bodyPr/>
        <a:lstStyle/>
        <a:p>
          <a:endParaRPr lang="en-US"/>
        </a:p>
      </dgm:t>
    </dgm:pt>
    <dgm:pt modelId="{CACC3CED-394D-426C-9FF8-997896F50130}">
      <dgm:prSet/>
      <dgm:spPr/>
      <dgm:t>
        <a:bodyPr/>
        <a:lstStyle/>
        <a:p>
          <a:r>
            <a:rPr lang="en-US" dirty="0" smtClean="0"/>
            <a:t> Anchor Firms</a:t>
          </a:r>
          <a:endParaRPr lang="en-US" dirty="0"/>
        </a:p>
      </dgm:t>
    </dgm:pt>
    <dgm:pt modelId="{C0CAADC0-0BDE-437D-A398-3697848D05C0}" type="parTrans" cxnId="{71395AAD-810C-4D0F-93B4-7151A8C04D9F}">
      <dgm:prSet/>
      <dgm:spPr/>
      <dgm:t>
        <a:bodyPr/>
        <a:lstStyle/>
        <a:p>
          <a:endParaRPr lang="en-US"/>
        </a:p>
      </dgm:t>
    </dgm:pt>
    <dgm:pt modelId="{83A6E3B8-1D8B-46CE-825C-DE3AE45260DA}" type="sibTrans" cxnId="{71395AAD-810C-4D0F-93B4-7151A8C04D9F}">
      <dgm:prSet/>
      <dgm:spPr/>
      <dgm:t>
        <a:bodyPr/>
        <a:lstStyle/>
        <a:p>
          <a:endParaRPr lang="en-US"/>
        </a:p>
      </dgm:t>
    </dgm:pt>
    <dgm:pt modelId="{BA440E13-7194-4CC4-A205-E9662EAAD436}">
      <dgm:prSet/>
      <dgm:spPr/>
      <dgm:t>
        <a:bodyPr/>
        <a:lstStyle/>
        <a:p>
          <a:r>
            <a:rPr lang="en-US" dirty="0" smtClean="0"/>
            <a:t> Hired Management for associations</a:t>
          </a:r>
          <a:endParaRPr lang="en-US" dirty="0"/>
        </a:p>
      </dgm:t>
    </dgm:pt>
    <dgm:pt modelId="{232B24C3-2746-4B8F-ABAC-1C139291CC96}" type="parTrans" cxnId="{7005441E-2BEB-4AAB-B1EF-0F1384F2E589}">
      <dgm:prSet/>
      <dgm:spPr/>
      <dgm:t>
        <a:bodyPr/>
        <a:lstStyle/>
        <a:p>
          <a:endParaRPr lang="en-US"/>
        </a:p>
      </dgm:t>
    </dgm:pt>
    <dgm:pt modelId="{56830982-BF14-4D62-8DD4-67DA980F8B90}" type="sibTrans" cxnId="{7005441E-2BEB-4AAB-B1EF-0F1384F2E589}">
      <dgm:prSet/>
      <dgm:spPr/>
      <dgm:t>
        <a:bodyPr/>
        <a:lstStyle/>
        <a:p>
          <a:endParaRPr lang="en-US"/>
        </a:p>
      </dgm:t>
    </dgm:pt>
    <dgm:pt modelId="{EFA69BE7-6C58-472A-B77B-6B8068BA73B8}" type="pres">
      <dgm:prSet presAssocID="{88A3A5EF-76DF-41DC-86A7-2D684921495B}" presName="linear" presStyleCnt="0">
        <dgm:presLayoutVars>
          <dgm:dir/>
          <dgm:animLvl val="lvl"/>
          <dgm:resizeHandles val="exact"/>
        </dgm:presLayoutVars>
      </dgm:prSet>
      <dgm:spPr/>
      <dgm:t>
        <a:bodyPr/>
        <a:lstStyle/>
        <a:p>
          <a:endParaRPr lang="en-US"/>
        </a:p>
      </dgm:t>
    </dgm:pt>
    <dgm:pt modelId="{88E233ED-B904-444B-A92E-F50D73F6AC53}" type="pres">
      <dgm:prSet presAssocID="{AD21E818-FFC6-4E8B-9303-F2248F8683F6}" presName="parentLin" presStyleCnt="0"/>
      <dgm:spPr/>
    </dgm:pt>
    <dgm:pt modelId="{230ED9E6-1C83-41D8-8CB0-6206E5E17284}" type="pres">
      <dgm:prSet presAssocID="{AD21E818-FFC6-4E8B-9303-F2248F8683F6}" presName="parentLeftMargin" presStyleLbl="node1" presStyleIdx="0" presStyleCnt="1"/>
      <dgm:spPr/>
      <dgm:t>
        <a:bodyPr/>
        <a:lstStyle/>
        <a:p>
          <a:endParaRPr lang="en-US"/>
        </a:p>
      </dgm:t>
    </dgm:pt>
    <dgm:pt modelId="{EBF70217-B5A2-4478-8EE8-0170FFD212B3}" type="pres">
      <dgm:prSet presAssocID="{AD21E818-FFC6-4E8B-9303-F2248F8683F6}" presName="parentText" presStyleLbl="node1" presStyleIdx="0" presStyleCnt="1">
        <dgm:presLayoutVars>
          <dgm:chMax val="0"/>
          <dgm:bulletEnabled val="1"/>
        </dgm:presLayoutVars>
      </dgm:prSet>
      <dgm:spPr/>
      <dgm:t>
        <a:bodyPr/>
        <a:lstStyle/>
        <a:p>
          <a:endParaRPr lang="en-US"/>
        </a:p>
      </dgm:t>
    </dgm:pt>
    <dgm:pt modelId="{23A15A46-B4D1-4D80-A070-0D5DF8D6CE32}" type="pres">
      <dgm:prSet presAssocID="{AD21E818-FFC6-4E8B-9303-F2248F8683F6}" presName="negativeSpace" presStyleCnt="0"/>
      <dgm:spPr/>
    </dgm:pt>
    <dgm:pt modelId="{77C830F6-5B79-4DCD-9825-A0890EE27423}" type="pres">
      <dgm:prSet presAssocID="{AD21E818-FFC6-4E8B-9303-F2248F8683F6}" presName="childText" presStyleLbl="conFgAcc1" presStyleIdx="0" presStyleCnt="1">
        <dgm:presLayoutVars>
          <dgm:bulletEnabled val="1"/>
        </dgm:presLayoutVars>
      </dgm:prSet>
      <dgm:spPr/>
      <dgm:t>
        <a:bodyPr/>
        <a:lstStyle/>
        <a:p>
          <a:endParaRPr lang="en-US"/>
        </a:p>
      </dgm:t>
    </dgm:pt>
  </dgm:ptLst>
  <dgm:cxnLst>
    <dgm:cxn modelId="{39E122A2-81A3-4BB0-9BDF-2D4D6A08A0DE}" type="presOf" srcId="{AD21E818-FFC6-4E8B-9303-F2248F8683F6}" destId="{EBF70217-B5A2-4478-8EE8-0170FFD212B3}" srcOrd="1" destOrd="0" presId="urn:microsoft.com/office/officeart/2005/8/layout/list1"/>
    <dgm:cxn modelId="{9EE42414-9412-4EA1-B963-A0B2D233480B}" type="presOf" srcId="{BA440E13-7194-4CC4-A205-E9662EAAD436}" destId="{77C830F6-5B79-4DCD-9825-A0890EE27423}" srcOrd="0" destOrd="4" presId="urn:microsoft.com/office/officeart/2005/8/layout/list1"/>
    <dgm:cxn modelId="{6C4D5ED7-0E33-4712-BE28-3CBDA6D510F5}" type="presOf" srcId="{7EEBE4E0-2903-4026-9086-0AA45370AFD9}" destId="{77C830F6-5B79-4DCD-9825-A0890EE27423}" srcOrd="0" destOrd="1" presId="urn:microsoft.com/office/officeart/2005/8/layout/list1"/>
    <dgm:cxn modelId="{947B4F16-D3C9-4864-A5EE-9734F5D5C251}" srcId="{AD21E818-FFC6-4E8B-9303-F2248F8683F6}" destId="{7EEBE4E0-2903-4026-9086-0AA45370AFD9}" srcOrd="1" destOrd="0" parTransId="{DD0F44ED-F7C3-48BE-AD91-67DF52236103}" sibTransId="{443F75DB-5FDA-4CF4-89E8-695C3E8E334C}"/>
    <dgm:cxn modelId="{992F02C0-0120-4D6D-805C-07B76575F778}" srcId="{AD21E818-FFC6-4E8B-9303-F2248F8683F6}" destId="{D9B6E271-AFA9-4210-A8A9-3EE49160C126}" srcOrd="2" destOrd="0" parTransId="{4F47E2C4-8D5C-4522-BA7D-EDF8BEE5637C}" sibTransId="{139539E3-7725-4B2D-A85B-9142DC6CD34F}"/>
    <dgm:cxn modelId="{39A624B6-04D2-4306-A17F-7E453878E4B9}" type="presOf" srcId="{88A3A5EF-76DF-41DC-86A7-2D684921495B}" destId="{EFA69BE7-6C58-472A-B77B-6B8068BA73B8}" srcOrd="0" destOrd="0" presId="urn:microsoft.com/office/officeart/2005/8/layout/list1"/>
    <dgm:cxn modelId="{71395AAD-810C-4D0F-93B4-7151A8C04D9F}" srcId="{D9B6E271-AFA9-4210-A8A9-3EE49160C126}" destId="{CACC3CED-394D-426C-9FF8-997896F50130}" srcOrd="0" destOrd="0" parTransId="{C0CAADC0-0BDE-437D-A398-3697848D05C0}" sibTransId="{83A6E3B8-1D8B-46CE-825C-DE3AE45260DA}"/>
    <dgm:cxn modelId="{2B72550D-2D7C-49AE-8CBA-D9908631A5E4}" type="presOf" srcId="{AD21E818-FFC6-4E8B-9303-F2248F8683F6}" destId="{230ED9E6-1C83-41D8-8CB0-6206E5E17284}" srcOrd="0" destOrd="0" presId="urn:microsoft.com/office/officeart/2005/8/layout/list1"/>
    <dgm:cxn modelId="{BE35B784-BC23-48F0-9739-9DDF6B7D855F}" srcId="{AD21E818-FFC6-4E8B-9303-F2248F8683F6}" destId="{5273C9D9-4F23-43A8-B3B0-A2382CDA2E4B}" srcOrd="0" destOrd="0" parTransId="{9CB0B572-29A0-4292-B980-448113514439}" sibTransId="{92D86363-FE2A-4A6F-A608-C9C2E8E5F2A2}"/>
    <dgm:cxn modelId="{544F3FA2-7B33-40D6-B14D-1C251F198A9A}" type="presOf" srcId="{D9B6E271-AFA9-4210-A8A9-3EE49160C126}" destId="{77C830F6-5B79-4DCD-9825-A0890EE27423}" srcOrd="0" destOrd="2" presId="urn:microsoft.com/office/officeart/2005/8/layout/list1"/>
    <dgm:cxn modelId="{7005441E-2BEB-4AAB-B1EF-0F1384F2E589}" srcId="{D9B6E271-AFA9-4210-A8A9-3EE49160C126}" destId="{BA440E13-7194-4CC4-A205-E9662EAAD436}" srcOrd="1" destOrd="0" parTransId="{232B24C3-2746-4B8F-ABAC-1C139291CC96}" sibTransId="{56830982-BF14-4D62-8DD4-67DA980F8B90}"/>
    <dgm:cxn modelId="{852C5DF2-B9D9-4966-8569-93DF51D0984A}" type="presOf" srcId="{5273C9D9-4F23-43A8-B3B0-A2382CDA2E4B}" destId="{77C830F6-5B79-4DCD-9825-A0890EE27423}" srcOrd="0" destOrd="0" presId="urn:microsoft.com/office/officeart/2005/8/layout/list1"/>
    <dgm:cxn modelId="{716D35EE-6669-4368-9EC9-2D4F2BE92F39}" type="presOf" srcId="{CACC3CED-394D-426C-9FF8-997896F50130}" destId="{77C830F6-5B79-4DCD-9825-A0890EE27423}" srcOrd="0" destOrd="3" presId="urn:microsoft.com/office/officeart/2005/8/layout/list1"/>
    <dgm:cxn modelId="{47A6D0C4-E5DC-43C9-935B-90D757846036}" srcId="{88A3A5EF-76DF-41DC-86A7-2D684921495B}" destId="{AD21E818-FFC6-4E8B-9303-F2248F8683F6}" srcOrd="0" destOrd="0" parTransId="{62E6D861-56A5-4BF7-BEE7-D0CA8FC77974}" sibTransId="{A5ABC25A-4921-43CB-8116-59B0143A21B4}"/>
    <dgm:cxn modelId="{7AF9245D-A600-4AF8-A094-7B5A05E3723A}" type="presParOf" srcId="{EFA69BE7-6C58-472A-B77B-6B8068BA73B8}" destId="{88E233ED-B904-444B-A92E-F50D73F6AC53}" srcOrd="0" destOrd="0" presId="urn:microsoft.com/office/officeart/2005/8/layout/list1"/>
    <dgm:cxn modelId="{9690C8CC-0888-40CA-9FF0-E78E8BDE5788}" type="presParOf" srcId="{88E233ED-B904-444B-A92E-F50D73F6AC53}" destId="{230ED9E6-1C83-41D8-8CB0-6206E5E17284}" srcOrd="0" destOrd="0" presId="urn:microsoft.com/office/officeart/2005/8/layout/list1"/>
    <dgm:cxn modelId="{B4B16143-2D2A-4F6D-9E7E-0AF4EED84F90}" type="presParOf" srcId="{88E233ED-B904-444B-A92E-F50D73F6AC53}" destId="{EBF70217-B5A2-4478-8EE8-0170FFD212B3}" srcOrd="1" destOrd="0" presId="urn:microsoft.com/office/officeart/2005/8/layout/list1"/>
    <dgm:cxn modelId="{CA7CF2EE-3F36-4AC6-9984-ED1F291773CC}" type="presParOf" srcId="{EFA69BE7-6C58-472A-B77B-6B8068BA73B8}" destId="{23A15A46-B4D1-4D80-A070-0D5DF8D6CE32}" srcOrd="1" destOrd="0" presId="urn:microsoft.com/office/officeart/2005/8/layout/list1"/>
    <dgm:cxn modelId="{291EBA81-5DC1-47AE-A9A8-99D87C14B334}" type="presParOf" srcId="{EFA69BE7-6C58-472A-B77B-6B8068BA73B8}" destId="{77C830F6-5B79-4DCD-9825-A0890EE27423}"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88A3A5EF-76DF-41DC-86A7-2D684921495B}"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AD21E818-FFC6-4E8B-9303-F2248F8683F6}">
      <dgm:prSet phldrT="[Text]"/>
      <dgm:spPr/>
      <dgm:t>
        <a:bodyPr/>
        <a:lstStyle/>
        <a:p>
          <a:r>
            <a:rPr lang="en-US" dirty="0" smtClean="0"/>
            <a:t>Facility Needs</a:t>
          </a:r>
          <a:endParaRPr lang="en-US" dirty="0"/>
        </a:p>
      </dgm:t>
    </dgm:pt>
    <dgm:pt modelId="{62E6D861-56A5-4BF7-BEE7-D0CA8FC77974}" type="parTrans" cxnId="{47A6D0C4-E5DC-43C9-935B-90D757846036}">
      <dgm:prSet/>
      <dgm:spPr/>
      <dgm:t>
        <a:bodyPr/>
        <a:lstStyle/>
        <a:p>
          <a:endParaRPr lang="en-US"/>
        </a:p>
      </dgm:t>
    </dgm:pt>
    <dgm:pt modelId="{A5ABC25A-4921-43CB-8116-59B0143A21B4}" type="sibTrans" cxnId="{47A6D0C4-E5DC-43C9-935B-90D757846036}">
      <dgm:prSet/>
      <dgm:spPr/>
      <dgm:t>
        <a:bodyPr/>
        <a:lstStyle/>
        <a:p>
          <a:endParaRPr lang="en-US"/>
        </a:p>
      </dgm:t>
    </dgm:pt>
    <dgm:pt modelId="{5273C9D9-4F23-43A8-B3B0-A2382CDA2E4B}">
      <dgm:prSet custT="1"/>
      <dgm:spPr/>
      <dgm:t>
        <a:bodyPr/>
        <a:lstStyle/>
        <a:p>
          <a:r>
            <a:rPr lang="en-US" sz="4200" dirty="0" smtClean="0"/>
            <a:t>Airport</a:t>
          </a:r>
          <a:endParaRPr lang="en-US" sz="4200" dirty="0"/>
        </a:p>
      </dgm:t>
    </dgm:pt>
    <dgm:pt modelId="{9CB0B572-29A0-4292-B980-448113514439}" type="parTrans" cxnId="{BE35B784-BC23-48F0-9739-9DDF6B7D855F}">
      <dgm:prSet/>
      <dgm:spPr/>
      <dgm:t>
        <a:bodyPr/>
        <a:lstStyle/>
        <a:p>
          <a:endParaRPr lang="en-US"/>
        </a:p>
      </dgm:t>
    </dgm:pt>
    <dgm:pt modelId="{92D86363-FE2A-4A6F-A608-C9C2E8E5F2A2}" type="sibTrans" cxnId="{BE35B784-BC23-48F0-9739-9DDF6B7D855F}">
      <dgm:prSet/>
      <dgm:spPr/>
      <dgm:t>
        <a:bodyPr/>
        <a:lstStyle/>
        <a:p>
          <a:endParaRPr lang="en-US"/>
        </a:p>
      </dgm:t>
    </dgm:pt>
    <dgm:pt modelId="{1EACFE16-B22D-4561-9A11-09E38B6EF8FD}">
      <dgm:prSet custT="1"/>
      <dgm:spPr/>
      <dgm:t>
        <a:bodyPr/>
        <a:lstStyle/>
        <a:p>
          <a:r>
            <a:rPr lang="en-US" sz="4200" dirty="0" smtClean="0"/>
            <a:t>Scanner</a:t>
          </a:r>
          <a:endParaRPr lang="en-US" sz="4200" dirty="0"/>
        </a:p>
      </dgm:t>
    </dgm:pt>
    <dgm:pt modelId="{62A20F7F-802C-43C0-805F-D3EDFD8C0705}" type="parTrans" cxnId="{85F6C3AB-EAE9-465D-89B2-E0742EE89601}">
      <dgm:prSet/>
      <dgm:spPr/>
      <dgm:t>
        <a:bodyPr/>
        <a:lstStyle/>
        <a:p>
          <a:endParaRPr lang="en-US"/>
        </a:p>
      </dgm:t>
    </dgm:pt>
    <dgm:pt modelId="{EE55C782-5AA3-4265-BC93-FFD0A0F88CC4}" type="sibTrans" cxnId="{85F6C3AB-EAE9-465D-89B2-E0742EE89601}">
      <dgm:prSet/>
      <dgm:spPr/>
      <dgm:t>
        <a:bodyPr/>
        <a:lstStyle/>
        <a:p>
          <a:endParaRPr lang="en-US"/>
        </a:p>
      </dgm:t>
    </dgm:pt>
    <dgm:pt modelId="{667EACFC-0174-439E-83A3-08B50B8B9EB8}">
      <dgm:prSet custT="1"/>
      <dgm:spPr/>
      <dgm:t>
        <a:bodyPr/>
        <a:lstStyle/>
        <a:p>
          <a:r>
            <a:rPr lang="en-US" sz="4200" dirty="0" smtClean="0"/>
            <a:t>Cold Storage</a:t>
          </a:r>
          <a:endParaRPr lang="en-US" sz="4200" dirty="0"/>
        </a:p>
      </dgm:t>
    </dgm:pt>
    <dgm:pt modelId="{09C12EDF-F738-4B61-BF03-F44FC7B2ACFA}" type="parTrans" cxnId="{3868B863-C284-4A70-B517-F43807E4FCBC}">
      <dgm:prSet/>
      <dgm:spPr/>
      <dgm:t>
        <a:bodyPr/>
        <a:lstStyle/>
        <a:p>
          <a:endParaRPr lang="en-US"/>
        </a:p>
      </dgm:t>
    </dgm:pt>
    <dgm:pt modelId="{2BC54AF6-5475-4725-98E0-251CEE271F0D}" type="sibTrans" cxnId="{3868B863-C284-4A70-B517-F43807E4FCBC}">
      <dgm:prSet/>
      <dgm:spPr/>
      <dgm:t>
        <a:bodyPr/>
        <a:lstStyle/>
        <a:p>
          <a:endParaRPr lang="en-US"/>
        </a:p>
      </dgm:t>
    </dgm:pt>
    <dgm:pt modelId="{6F0DA0BC-13AB-4D34-A32E-0129B49B0E92}">
      <dgm:prSet custT="1"/>
      <dgm:spPr/>
      <dgm:t>
        <a:bodyPr/>
        <a:lstStyle/>
        <a:p>
          <a:r>
            <a:rPr lang="en-US" sz="4200" dirty="0" smtClean="0"/>
            <a:t>Packaging Facilities</a:t>
          </a:r>
          <a:endParaRPr lang="en-US" sz="4200" dirty="0"/>
        </a:p>
      </dgm:t>
    </dgm:pt>
    <dgm:pt modelId="{14C97B35-55DB-485B-B9AB-FE4E5A3B6E31}" type="sibTrans" cxnId="{6C27089F-14F7-41EB-ADEA-9E76C86D1A0C}">
      <dgm:prSet/>
      <dgm:spPr/>
      <dgm:t>
        <a:bodyPr/>
        <a:lstStyle/>
        <a:p>
          <a:endParaRPr lang="en-US"/>
        </a:p>
      </dgm:t>
    </dgm:pt>
    <dgm:pt modelId="{DD5A01A6-6028-4ABF-9C7F-1FD064B38B62}" type="parTrans" cxnId="{6C27089F-14F7-41EB-ADEA-9E76C86D1A0C}">
      <dgm:prSet/>
      <dgm:spPr/>
      <dgm:t>
        <a:bodyPr/>
        <a:lstStyle/>
        <a:p>
          <a:endParaRPr lang="en-US"/>
        </a:p>
      </dgm:t>
    </dgm:pt>
    <dgm:pt modelId="{3BBDA7EA-4F44-432B-B959-3845EC0D89AB}">
      <dgm:prSet custT="1"/>
      <dgm:spPr/>
      <dgm:t>
        <a:bodyPr/>
        <a:lstStyle/>
        <a:p>
          <a:r>
            <a:rPr lang="en-US" sz="4200" dirty="0" smtClean="0"/>
            <a:t>Distant Regions</a:t>
          </a:r>
          <a:endParaRPr lang="en-US" sz="4200" dirty="0"/>
        </a:p>
      </dgm:t>
    </dgm:pt>
    <dgm:pt modelId="{28A08968-F486-473C-BA7F-4A45E802E35F}" type="parTrans" cxnId="{D1C8D1BF-F0CA-4D3F-BAF1-7BC46368CC41}">
      <dgm:prSet/>
      <dgm:spPr/>
      <dgm:t>
        <a:bodyPr/>
        <a:lstStyle/>
        <a:p>
          <a:endParaRPr lang="en-US"/>
        </a:p>
      </dgm:t>
    </dgm:pt>
    <dgm:pt modelId="{5CE17B5C-B2AB-4453-9D6C-6A2A30BA3B91}" type="sibTrans" cxnId="{D1C8D1BF-F0CA-4D3F-BAF1-7BC46368CC41}">
      <dgm:prSet/>
      <dgm:spPr/>
      <dgm:t>
        <a:bodyPr/>
        <a:lstStyle/>
        <a:p>
          <a:endParaRPr lang="en-US"/>
        </a:p>
      </dgm:t>
    </dgm:pt>
    <dgm:pt modelId="{EFA69BE7-6C58-472A-B77B-6B8068BA73B8}" type="pres">
      <dgm:prSet presAssocID="{88A3A5EF-76DF-41DC-86A7-2D684921495B}" presName="linear" presStyleCnt="0">
        <dgm:presLayoutVars>
          <dgm:dir/>
          <dgm:animLvl val="lvl"/>
          <dgm:resizeHandles val="exact"/>
        </dgm:presLayoutVars>
      </dgm:prSet>
      <dgm:spPr/>
      <dgm:t>
        <a:bodyPr/>
        <a:lstStyle/>
        <a:p>
          <a:endParaRPr lang="en-US"/>
        </a:p>
      </dgm:t>
    </dgm:pt>
    <dgm:pt modelId="{88E233ED-B904-444B-A92E-F50D73F6AC53}" type="pres">
      <dgm:prSet presAssocID="{AD21E818-FFC6-4E8B-9303-F2248F8683F6}" presName="parentLin" presStyleCnt="0"/>
      <dgm:spPr/>
    </dgm:pt>
    <dgm:pt modelId="{230ED9E6-1C83-41D8-8CB0-6206E5E17284}" type="pres">
      <dgm:prSet presAssocID="{AD21E818-FFC6-4E8B-9303-F2248F8683F6}" presName="parentLeftMargin" presStyleLbl="node1" presStyleIdx="0" presStyleCnt="1"/>
      <dgm:spPr/>
      <dgm:t>
        <a:bodyPr/>
        <a:lstStyle/>
        <a:p>
          <a:endParaRPr lang="en-US"/>
        </a:p>
      </dgm:t>
    </dgm:pt>
    <dgm:pt modelId="{EBF70217-B5A2-4478-8EE8-0170FFD212B3}" type="pres">
      <dgm:prSet presAssocID="{AD21E818-FFC6-4E8B-9303-F2248F8683F6}" presName="parentText" presStyleLbl="node1" presStyleIdx="0" presStyleCnt="1">
        <dgm:presLayoutVars>
          <dgm:chMax val="0"/>
          <dgm:bulletEnabled val="1"/>
        </dgm:presLayoutVars>
      </dgm:prSet>
      <dgm:spPr/>
      <dgm:t>
        <a:bodyPr/>
        <a:lstStyle/>
        <a:p>
          <a:endParaRPr lang="en-US"/>
        </a:p>
      </dgm:t>
    </dgm:pt>
    <dgm:pt modelId="{23A15A46-B4D1-4D80-A070-0D5DF8D6CE32}" type="pres">
      <dgm:prSet presAssocID="{AD21E818-FFC6-4E8B-9303-F2248F8683F6}" presName="negativeSpace" presStyleCnt="0"/>
      <dgm:spPr/>
    </dgm:pt>
    <dgm:pt modelId="{77C830F6-5B79-4DCD-9825-A0890EE27423}" type="pres">
      <dgm:prSet presAssocID="{AD21E818-FFC6-4E8B-9303-F2248F8683F6}" presName="childText" presStyleLbl="conFgAcc1" presStyleIdx="0" presStyleCnt="1">
        <dgm:presLayoutVars>
          <dgm:bulletEnabled val="1"/>
        </dgm:presLayoutVars>
      </dgm:prSet>
      <dgm:spPr/>
      <dgm:t>
        <a:bodyPr/>
        <a:lstStyle/>
        <a:p>
          <a:endParaRPr lang="en-US"/>
        </a:p>
      </dgm:t>
    </dgm:pt>
  </dgm:ptLst>
  <dgm:cxnLst>
    <dgm:cxn modelId="{85F6C3AB-EAE9-465D-89B2-E0742EE89601}" srcId="{5273C9D9-4F23-43A8-B3B0-A2382CDA2E4B}" destId="{1EACFE16-B22D-4561-9A11-09E38B6EF8FD}" srcOrd="0" destOrd="0" parTransId="{62A20F7F-802C-43C0-805F-D3EDFD8C0705}" sibTransId="{EE55C782-5AA3-4265-BC93-FFD0A0F88CC4}"/>
    <dgm:cxn modelId="{D1C8D1BF-F0CA-4D3F-BAF1-7BC46368CC41}" srcId="{6F0DA0BC-13AB-4D34-A32E-0129B49B0E92}" destId="{3BBDA7EA-4F44-432B-B959-3845EC0D89AB}" srcOrd="0" destOrd="0" parTransId="{28A08968-F486-473C-BA7F-4A45E802E35F}" sibTransId="{5CE17B5C-B2AB-4453-9D6C-6A2A30BA3B91}"/>
    <dgm:cxn modelId="{48B8F5CF-EF1E-408F-A7C4-9C322E7D1CAF}" type="presOf" srcId="{6F0DA0BC-13AB-4D34-A32E-0129B49B0E92}" destId="{77C830F6-5B79-4DCD-9825-A0890EE27423}" srcOrd="0" destOrd="3" presId="urn:microsoft.com/office/officeart/2005/8/layout/list1"/>
    <dgm:cxn modelId="{6C27089F-14F7-41EB-ADEA-9E76C86D1A0C}" srcId="{AD21E818-FFC6-4E8B-9303-F2248F8683F6}" destId="{6F0DA0BC-13AB-4D34-A32E-0129B49B0E92}" srcOrd="1" destOrd="0" parTransId="{DD5A01A6-6028-4ABF-9C7F-1FD064B38B62}" sibTransId="{14C97B35-55DB-485B-B9AB-FE4E5A3B6E31}"/>
    <dgm:cxn modelId="{7DFC5A9F-E61D-4FEF-B250-688C87F54FAC}" type="presOf" srcId="{AD21E818-FFC6-4E8B-9303-F2248F8683F6}" destId="{EBF70217-B5A2-4478-8EE8-0170FFD212B3}" srcOrd="1" destOrd="0" presId="urn:microsoft.com/office/officeart/2005/8/layout/list1"/>
    <dgm:cxn modelId="{011306F5-93EF-4DE2-9838-6B7C4CA89648}" type="presOf" srcId="{1EACFE16-B22D-4561-9A11-09E38B6EF8FD}" destId="{77C830F6-5B79-4DCD-9825-A0890EE27423}" srcOrd="0" destOrd="1" presId="urn:microsoft.com/office/officeart/2005/8/layout/list1"/>
    <dgm:cxn modelId="{014426A6-429E-424A-BA88-E27199FE52A5}" type="presOf" srcId="{667EACFC-0174-439E-83A3-08B50B8B9EB8}" destId="{77C830F6-5B79-4DCD-9825-A0890EE27423}" srcOrd="0" destOrd="2" presId="urn:microsoft.com/office/officeart/2005/8/layout/list1"/>
    <dgm:cxn modelId="{CACC0954-62A6-45BA-BBED-B8F3294F579D}" type="presOf" srcId="{3BBDA7EA-4F44-432B-B959-3845EC0D89AB}" destId="{77C830F6-5B79-4DCD-9825-A0890EE27423}" srcOrd="0" destOrd="4" presId="urn:microsoft.com/office/officeart/2005/8/layout/list1"/>
    <dgm:cxn modelId="{E55BE635-3082-4779-AB65-FD4256964FBC}" type="presOf" srcId="{5273C9D9-4F23-43A8-B3B0-A2382CDA2E4B}" destId="{77C830F6-5B79-4DCD-9825-A0890EE27423}" srcOrd="0" destOrd="0" presId="urn:microsoft.com/office/officeart/2005/8/layout/list1"/>
    <dgm:cxn modelId="{BE35B784-BC23-48F0-9739-9DDF6B7D855F}" srcId="{AD21E818-FFC6-4E8B-9303-F2248F8683F6}" destId="{5273C9D9-4F23-43A8-B3B0-A2382CDA2E4B}" srcOrd="0" destOrd="0" parTransId="{9CB0B572-29A0-4292-B980-448113514439}" sibTransId="{92D86363-FE2A-4A6F-A608-C9C2E8E5F2A2}"/>
    <dgm:cxn modelId="{4EBCBEC5-3425-45C5-9427-AF71F73592B6}" type="presOf" srcId="{AD21E818-FFC6-4E8B-9303-F2248F8683F6}" destId="{230ED9E6-1C83-41D8-8CB0-6206E5E17284}" srcOrd="0" destOrd="0" presId="urn:microsoft.com/office/officeart/2005/8/layout/list1"/>
    <dgm:cxn modelId="{23608725-491F-4921-998C-626D6809D02E}" type="presOf" srcId="{88A3A5EF-76DF-41DC-86A7-2D684921495B}" destId="{EFA69BE7-6C58-472A-B77B-6B8068BA73B8}" srcOrd="0" destOrd="0" presId="urn:microsoft.com/office/officeart/2005/8/layout/list1"/>
    <dgm:cxn modelId="{47A6D0C4-E5DC-43C9-935B-90D757846036}" srcId="{88A3A5EF-76DF-41DC-86A7-2D684921495B}" destId="{AD21E818-FFC6-4E8B-9303-F2248F8683F6}" srcOrd="0" destOrd="0" parTransId="{62E6D861-56A5-4BF7-BEE7-D0CA8FC77974}" sibTransId="{A5ABC25A-4921-43CB-8116-59B0143A21B4}"/>
    <dgm:cxn modelId="{3868B863-C284-4A70-B517-F43807E4FCBC}" srcId="{5273C9D9-4F23-43A8-B3B0-A2382CDA2E4B}" destId="{667EACFC-0174-439E-83A3-08B50B8B9EB8}" srcOrd="1" destOrd="0" parTransId="{09C12EDF-F738-4B61-BF03-F44FC7B2ACFA}" sibTransId="{2BC54AF6-5475-4725-98E0-251CEE271F0D}"/>
    <dgm:cxn modelId="{9FB11B8A-9256-41E7-AD52-8B7DEC6078D0}" type="presParOf" srcId="{EFA69BE7-6C58-472A-B77B-6B8068BA73B8}" destId="{88E233ED-B904-444B-A92E-F50D73F6AC53}" srcOrd="0" destOrd="0" presId="urn:microsoft.com/office/officeart/2005/8/layout/list1"/>
    <dgm:cxn modelId="{5D1F8814-EAD8-43B3-ACA3-E71AA9EBC717}" type="presParOf" srcId="{88E233ED-B904-444B-A92E-F50D73F6AC53}" destId="{230ED9E6-1C83-41D8-8CB0-6206E5E17284}" srcOrd="0" destOrd="0" presId="urn:microsoft.com/office/officeart/2005/8/layout/list1"/>
    <dgm:cxn modelId="{71EF7D20-E9E1-46D0-9EC0-FB0619E2296A}" type="presParOf" srcId="{88E233ED-B904-444B-A92E-F50D73F6AC53}" destId="{EBF70217-B5A2-4478-8EE8-0170FFD212B3}" srcOrd="1" destOrd="0" presId="urn:microsoft.com/office/officeart/2005/8/layout/list1"/>
    <dgm:cxn modelId="{50F26F55-DB29-42C6-A62A-809AD3F2FB6E}" type="presParOf" srcId="{EFA69BE7-6C58-472A-B77B-6B8068BA73B8}" destId="{23A15A46-B4D1-4D80-A070-0D5DF8D6CE32}" srcOrd="1" destOrd="0" presId="urn:microsoft.com/office/officeart/2005/8/layout/list1"/>
    <dgm:cxn modelId="{60DFCDFE-D562-41D9-AFB8-EBA362C4F1C5}" type="presParOf" srcId="{EFA69BE7-6C58-472A-B77B-6B8068BA73B8}" destId="{77C830F6-5B79-4DCD-9825-A0890EE27423}"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88A3A5EF-76DF-41DC-86A7-2D684921495B}"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D874ED69-8FA2-42E8-A272-AF9C086E45B1}">
      <dgm:prSet phldrT="[Text]"/>
      <dgm:spPr/>
      <dgm:t>
        <a:bodyPr/>
        <a:lstStyle/>
        <a:p>
          <a:r>
            <a:rPr lang="en-US" dirty="0" smtClean="0"/>
            <a:t>Human Capital</a:t>
          </a:r>
          <a:endParaRPr lang="en-US" dirty="0"/>
        </a:p>
      </dgm:t>
    </dgm:pt>
    <dgm:pt modelId="{59F89190-8B73-44CE-B94E-C723A2737F3B}" type="parTrans" cxnId="{9A2F2D55-CF7E-48C9-9ED0-B3FB8591A70F}">
      <dgm:prSet/>
      <dgm:spPr/>
      <dgm:t>
        <a:bodyPr/>
        <a:lstStyle/>
        <a:p>
          <a:endParaRPr lang="en-US"/>
        </a:p>
      </dgm:t>
    </dgm:pt>
    <dgm:pt modelId="{242D0E77-3FFF-4DE9-AE39-41FC94F2254F}" type="sibTrans" cxnId="{9A2F2D55-CF7E-48C9-9ED0-B3FB8591A70F}">
      <dgm:prSet/>
      <dgm:spPr/>
      <dgm:t>
        <a:bodyPr/>
        <a:lstStyle/>
        <a:p>
          <a:endParaRPr lang="en-US"/>
        </a:p>
      </dgm:t>
    </dgm:pt>
    <dgm:pt modelId="{D8D20D0E-7988-4A55-A117-997B3CAD2378}">
      <dgm:prSet custT="1"/>
      <dgm:spPr/>
      <dgm:t>
        <a:bodyPr/>
        <a:lstStyle/>
        <a:p>
          <a:r>
            <a:rPr lang="en-US" sz="4200" dirty="0" smtClean="0"/>
            <a:t>Skill Gap: </a:t>
          </a:r>
          <a:r>
            <a:rPr lang="en-US" sz="4200" dirty="0" smtClean="0"/>
            <a:t>Black </a:t>
          </a:r>
          <a:r>
            <a:rPr lang="en-US" sz="4200" dirty="0" smtClean="0"/>
            <a:t>and Yellow Sigatoka/</a:t>
          </a:r>
          <a:r>
            <a:rPr lang="en-US" sz="4200" dirty="0" err="1" smtClean="0"/>
            <a:t>Moka</a:t>
          </a:r>
          <a:endParaRPr lang="en-US" sz="4200" dirty="0"/>
        </a:p>
      </dgm:t>
    </dgm:pt>
    <dgm:pt modelId="{A5CADC3C-5AAA-42E1-9BD6-65CFDAF556EB}" type="parTrans" cxnId="{FD1D4B44-9EBB-4123-BE1B-EDB9374F86C3}">
      <dgm:prSet/>
      <dgm:spPr/>
      <dgm:t>
        <a:bodyPr/>
        <a:lstStyle/>
        <a:p>
          <a:endParaRPr lang="en-US"/>
        </a:p>
      </dgm:t>
    </dgm:pt>
    <dgm:pt modelId="{FB24FFFD-00C2-4B8E-8019-1B5BD688BE2F}" type="sibTrans" cxnId="{FD1D4B44-9EBB-4123-BE1B-EDB9374F86C3}">
      <dgm:prSet/>
      <dgm:spPr/>
      <dgm:t>
        <a:bodyPr/>
        <a:lstStyle/>
        <a:p>
          <a:endParaRPr lang="en-US"/>
        </a:p>
      </dgm:t>
    </dgm:pt>
    <dgm:pt modelId="{34E9F87B-6376-413E-AE2F-C97BE50BBE6C}">
      <dgm:prSet custT="1"/>
      <dgm:spPr/>
      <dgm:t>
        <a:bodyPr/>
        <a:lstStyle/>
        <a:p>
          <a:r>
            <a:rPr lang="en-US" sz="4200" dirty="0" smtClean="0"/>
            <a:t>Streamline </a:t>
          </a:r>
          <a:r>
            <a:rPr lang="en-US" sz="4200" dirty="0" smtClean="0"/>
            <a:t>the Customs and Narcotics Unit</a:t>
          </a:r>
          <a:endParaRPr lang="en-US" sz="4200" dirty="0" smtClean="0"/>
        </a:p>
      </dgm:t>
    </dgm:pt>
    <dgm:pt modelId="{413CD77C-23A1-4FD6-A354-171037F9A07B}" type="parTrans" cxnId="{B68C6EFA-ABFA-4C4B-8075-CF991AA85C4C}">
      <dgm:prSet/>
      <dgm:spPr/>
      <dgm:t>
        <a:bodyPr/>
        <a:lstStyle/>
        <a:p>
          <a:endParaRPr lang="en-US"/>
        </a:p>
      </dgm:t>
    </dgm:pt>
    <dgm:pt modelId="{2D9F8479-FCDD-4A79-B8B7-1D8F2DD5D752}" type="sibTrans" cxnId="{B68C6EFA-ABFA-4C4B-8075-CF991AA85C4C}">
      <dgm:prSet/>
      <dgm:spPr/>
      <dgm:t>
        <a:bodyPr/>
        <a:lstStyle/>
        <a:p>
          <a:endParaRPr lang="en-US"/>
        </a:p>
      </dgm:t>
    </dgm:pt>
    <dgm:pt modelId="{EFA69BE7-6C58-472A-B77B-6B8068BA73B8}" type="pres">
      <dgm:prSet presAssocID="{88A3A5EF-76DF-41DC-86A7-2D684921495B}" presName="linear" presStyleCnt="0">
        <dgm:presLayoutVars>
          <dgm:dir/>
          <dgm:animLvl val="lvl"/>
          <dgm:resizeHandles val="exact"/>
        </dgm:presLayoutVars>
      </dgm:prSet>
      <dgm:spPr/>
      <dgm:t>
        <a:bodyPr/>
        <a:lstStyle/>
        <a:p>
          <a:endParaRPr lang="en-US"/>
        </a:p>
      </dgm:t>
    </dgm:pt>
    <dgm:pt modelId="{DB1C0F14-9004-4060-B89F-CF6004C20ED7}" type="pres">
      <dgm:prSet presAssocID="{D874ED69-8FA2-42E8-A272-AF9C086E45B1}" presName="parentLin" presStyleCnt="0"/>
      <dgm:spPr/>
    </dgm:pt>
    <dgm:pt modelId="{CFAD6F0B-8907-4F27-972B-FC61106BB1CA}" type="pres">
      <dgm:prSet presAssocID="{D874ED69-8FA2-42E8-A272-AF9C086E45B1}" presName="parentLeftMargin" presStyleLbl="node1" presStyleIdx="0" presStyleCnt="1"/>
      <dgm:spPr/>
      <dgm:t>
        <a:bodyPr/>
        <a:lstStyle/>
        <a:p>
          <a:endParaRPr lang="en-US"/>
        </a:p>
      </dgm:t>
    </dgm:pt>
    <dgm:pt modelId="{570A2714-5407-43FC-968A-DF62127CF99D}" type="pres">
      <dgm:prSet presAssocID="{D874ED69-8FA2-42E8-A272-AF9C086E45B1}" presName="parentText" presStyleLbl="node1" presStyleIdx="0" presStyleCnt="1">
        <dgm:presLayoutVars>
          <dgm:chMax val="0"/>
          <dgm:bulletEnabled val="1"/>
        </dgm:presLayoutVars>
      </dgm:prSet>
      <dgm:spPr/>
      <dgm:t>
        <a:bodyPr/>
        <a:lstStyle/>
        <a:p>
          <a:endParaRPr lang="en-US"/>
        </a:p>
      </dgm:t>
    </dgm:pt>
    <dgm:pt modelId="{43EE532B-F94A-477D-B72D-E0F7CB41FC11}" type="pres">
      <dgm:prSet presAssocID="{D874ED69-8FA2-42E8-A272-AF9C086E45B1}" presName="negativeSpace" presStyleCnt="0"/>
      <dgm:spPr/>
    </dgm:pt>
    <dgm:pt modelId="{FF3B48E5-891D-461F-BBAE-66DCF6302096}" type="pres">
      <dgm:prSet presAssocID="{D874ED69-8FA2-42E8-A272-AF9C086E45B1}" presName="childText" presStyleLbl="conFgAcc1" presStyleIdx="0" presStyleCnt="1">
        <dgm:presLayoutVars>
          <dgm:bulletEnabled val="1"/>
        </dgm:presLayoutVars>
      </dgm:prSet>
      <dgm:spPr/>
      <dgm:t>
        <a:bodyPr/>
        <a:lstStyle/>
        <a:p>
          <a:endParaRPr lang="en-US"/>
        </a:p>
      </dgm:t>
    </dgm:pt>
  </dgm:ptLst>
  <dgm:cxnLst>
    <dgm:cxn modelId="{976BC842-46A6-458D-962D-502B9A311B78}" type="presOf" srcId="{D874ED69-8FA2-42E8-A272-AF9C086E45B1}" destId="{CFAD6F0B-8907-4F27-972B-FC61106BB1CA}" srcOrd="0" destOrd="0" presId="urn:microsoft.com/office/officeart/2005/8/layout/list1"/>
    <dgm:cxn modelId="{2E3A062F-CB62-4C4B-AC1B-192207E8A899}" type="presOf" srcId="{88A3A5EF-76DF-41DC-86A7-2D684921495B}" destId="{EFA69BE7-6C58-472A-B77B-6B8068BA73B8}" srcOrd="0" destOrd="0" presId="urn:microsoft.com/office/officeart/2005/8/layout/list1"/>
    <dgm:cxn modelId="{3E364A51-FB48-4057-A8F2-CAA70C3E23C8}" type="presOf" srcId="{D874ED69-8FA2-42E8-A272-AF9C086E45B1}" destId="{570A2714-5407-43FC-968A-DF62127CF99D}" srcOrd="1" destOrd="0" presId="urn:microsoft.com/office/officeart/2005/8/layout/list1"/>
    <dgm:cxn modelId="{0AA0AC7F-BEDD-456E-B156-B9DE649DAF6E}" type="presOf" srcId="{D8D20D0E-7988-4A55-A117-997B3CAD2378}" destId="{FF3B48E5-891D-461F-BBAE-66DCF6302096}" srcOrd="0" destOrd="0" presId="urn:microsoft.com/office/officeart/2005/8/layout/list1"/>
    <dgm:cxn modelId="{9BDC0419-CB10-4D64-985A-3E69667EC590}" type="presOf" srcId="{34E9F87B-6376-413E-AE2F-C97BE50BBE6C}" destId="{FF3B48E5-891D-461F-BBAE-66DCF6302096}" srcOrd="0" destOrd="1" presId="urn:microsoft.com/office/officeart/2005/8/layout/list1"/>
    <dgm:cxn modelId="{B68C6EFA-ABFA-4C4B-8075-CF991AA85C4C}" srcId="{D874ED69-8FA2-42E8-A272-AF9C086E45B1}" destId="{34E9F87B-6376-413E-AE2F-C97BE50BBE6C}" srcOrd="1" destOrd="0" parTransId="{413CD77C-23A1-4FD6-A354-171037F9A07B}" sibTransId="{2D9F8479-FCDD-4A79-B8B7-1D8F2DD5D752}"/>
    <dgm:cxn modelId="{FD1D4B44-9EBB-4123-BE1B-EDB9374F86C3}" srcId="{D874ED69-8FA2-42E8-A272-AF9C086E45B1}" destId="{D8D20D0E-7988-4A55-A117-997B3CAD2378}" srcOrd="0" destOrd="0" parTransId="{A5CADC3C-5AAA-42E1-9BD6-65CFDAF556EB}" sibTransId="{FB24FFFD-00C2-4B8E-8019-1B5BD688BE2F}"/>
    <dgm:cxn modelId="{9A2F2D55-CF7E-48C9-9ED0-B3FB8591A70F}" srcId="{88A3A5EF-76DF-41DC-86A7-2D684921495B}" destId="{D874ED69-8FA2-42E8-A272-AF9C086E45B1}" srcOrd="0" destOrd="0" parTransId="{59F89190-8B73-44CE-B94E-C723A2737F3B}" sibTransId="{242D0E77-3FFF-4DE9-AE39-41FC94F2254F}"/>
    <dgm:cxn modelId="{A49196AB-4151-4908-A095-AF8E1797D69D}" type="presParOf" srcId="{EFA69BE7-6C58-472A-B77B-6B8068BA73B8}" destId="{DB1C0F14-9004-4060-B89F-CF6004C20ED7}" srcOrd="0" destOrd="0" presId="urn:microsoft.com/office/officeart/2005/8/layout/list1"/>
    <dgm:cxn modelId="{A59D7EDD-EB15-4F82-B7C6-4EAA6DA08D91}" type="presParOf" srcId="{DB1C0F14-9004-4060-B89F-CF6004C20ED7}" destId="{CFAD6F0B-8907-4F27-972B-FC61106BB1CA}" srcOrd="0" destOrd="0" presId="urn:microsoft.com/office/officeart/2005/8/layout/list1"/>
    <dgm:cxn modelId="{7E095741-BD3C-4B98-9A08-36F03B90EC17}" type="presParOf" srcId="{DB1C0F14-9004-4060-B89F-CF6004C20ED7}" destId="{570A2714-5407-43FC-968A-DF62127CF99D}" srcOrd="1" destOrd="0" presId="urn:microsoft.com/office/officeart/2005/8/layout/list1"/>
    <dgm:cxn modelId="{74144008-BEB2-4326-97C1-48DB98277212}" type="presParOf" srcId="{EFA69BE7-6C58-472A-B77B-6B8068BA73B8}" destId="{43EE532B-F94A-477D-B72D-E0F7CB41FC11}" srcOrd="1" destOrd="0" presId="urn:microsoft.com/office/officeart/2005/8/layout/list1"/>
    <dgm:cxn modelId="{A675AD21-0E67-4A37-BB64-CA22571AF83D}" type="presParOf" srcId="{EFA69BE7-6C58-472A-B77B-6B8068BA73B8}" destId="{FF3B48E5-891D-461F-BBAE-66DCF6302096}"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E79D1CD7-2173-4576-8B73-6BF52D1A402B}"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2A3B3604-AE0C-49EC-ABE3-11847E7AA1F8}">
      <dgm:prSet phldrT="[Text]"/>
      <dgm:spPr/>
      <dgm:t>
        <a:bodyPr/>
        <a:lstStyle/>
        <a:p>
          <a:r>
            <a:rPr lang="en-US" dirty="0" smtClean="0"/>
            <a:t>Trade Policy</a:t>
          </a:r>
          <a:endParaRPr lang="en-US" dirty="0"/>
        </a:p>
      </dgm:t>
    </dgm:pt>
    <dgm:pt modelId="{816E6EFC-DD43-4CF4-9D60-267D61DCF6A3}" type="parTrans" cxnId="{0E6320B5-94C5-4ABF-BDE0-F7CA78EFA799}">
      <dgm:prSet/>
      <dgm:spPr/>
      <dgm:t>
        <a:bodyPr/>
        <a:lstStyle/>
        <a:p>
          <a:endParaRPr lang="en-US"/>
        </a:p>
      </dgm:t>
    </dgm:pt>
    <dgm:pt modelId="{A4C01015-859B-4301-A44A-A40F7C8A28EC}" type="sibTrans" cxnId="{0E6320B5-94C5-4ABF-BDE0-F7CA78EFA799}">
      <dgm:prSet/>
      <dgm:spPr/>
      <dgm:t>
        <a:bodyPr/>
        <a:lstStyle/>
        <a:p>
          <a:endParaRPr lang="en-US"/>
        </a:p>
      </dgm:t>
    </dgm:pt>
    <dgm:pt modelId="{9134BE31-4E93-48D0-ADF7-BC9FB45E5A83}">
      <dgm:prSet/>
      <dgm:spPr/>
      <dgm:t>
        <a:bodyPr/>
        <a:lstStyle/>
        <a:p>
          <a:r>
            <a:rPr lang="en-US" dirty="0" smtClean="0"/>
            <a:t>Free Zone</a:t>
          </a:r>
          <a:endParaRPr lang="en-US" dirty="0"/>
        </a:p>
      </dgm:t>
    </dgm:pt>
    <dgm:pt modelId="{96BDA682-7EBF-4645-BE1E-1CEF58001DC7}" type="parTrans" cxnId="{C49C3E4B-4AC8-48DF-BD18-B237DEDE93C2}">
      <dgm:prSet/>
      <dgm:spPr/>
      <dgm:t>
        <a:bodyPr/>
        <a:lstStyle/>
        <a:p>
          <a:endParaRPr lang="en-US"/>
        </a:p>
      </dgm:t>
    </dgm:pt>
    <dgm:pt modelId="{141DF573-AD73-4EB1-8E49-EE8D089A3AFE}" type="sibTrans" cxnId="{C49C3E4B-4AC8-48DF-BD18-B237DEDE93C2}">
      <dgm:prSet/>
      <dgm:spPr/>
      <dgm:t>
        <a:bodyPr/>
        <a:lstStyle/>
        <a:p>
          <a:endParaRPr lang="en-US"/>
        </a:p>
      </dgm:t>
    </dgm:pt>
    <dgm:pt modelId="{EE88DCE2-D0FD-4E67-A192-F2E89B320C54}">
      <dgm:prSet/>
      <dgm:spPr/>
      <dgm:t>
        <a:bodyPr/>
        <a:lstStyle/>
        <a:p>
          <a:r>
            <a:rPr lang="en-US" smtClean="0"/>
            <a:t>Inward </a:t>
          </a:r>
          <a:r>
            <a:rPr lang="en-US" dirty="0" smtClean="0"/>
            <a:t>Processing Regime</a:t>
          </a:r>
          <a:endParaRPr lang="en-US" dirty="0"/>
        </a:p>
      </dgm:t>
    </dgm:pt>
    <dgm:pt modelId="{485A4A2D-1215-4668-A66F-28458E050586}" type="parTrans" cxnId="{F6C3138E-7084-433D-8377-56B5B97433DE}">
      <dgm:prSet/>
      <dgm:spPr/>
    </dgm:pt>
    <dgm:pt modelId="{AC095F5E-952C-43BD-AD09-C8EC43E3CBE0}" type="sibTrans" cxnId="{F6C3138E-7084-433D-8377-56B5B97433DE}">
      <dgm:prSet/>
      <dgm:spPr/>
    </dgm:pt>
    <dgm:pt modelId="{FB762E2F-ED79-4B7D-B85F-E31A8B34F919}">
      <dgm:prSet/>
      <dgm:spPr/>
      <dgm:t>
        <a:bodyPr/>
        <a:lstStyle/>
        <a:p>
          <a:r>
            <a:rPr lang="en-US" dirty="0" smtClean="0"/>
            <a:t>Refining the Investment Act</a:t>
          </a:r>
          <a:endParaRPr lang="en-US" dirty="0"/>
        </a:p>
      </dgm:t>
    </dgm:pt>
    <dgm:pt modelId="{4E62D7AC-58A6-43D8-A0BF-20A0C0C4CCB6}" type="parTrans" cxnId="{A7129024-1FB9-4AE9-B970-4DA8DBF783A3}">
      <dgm:prSet/>
      <dgm:spPr/>
    </dgm:pt>
    <dgm:pt modelId="{C4D7C4A7-51AC-49C4-854E-40F2D5CEC3A4}" type="sibTrans" cxnId="{A7129024-1FB9-4AE9-B970-4DA8DBF783A3}">
      <dgm:prSet/>
      <dgm:spPr/>
    </dgm:pt>
    <dgm:pt modelId="{3617A645-D74C-4B73-8A10-FCCFA6DABA7A}" type="pres">
      <dgm:prSet presAssocID="{E79D1CD7-2173-4576-8B73-6BF52D1A402B}" presName="linear" presStyleCnt="0">
        <dgm:presLayoutVars>
          <dgm:dir/>
          <dgm:animLvl val="lvl"/>
          <dgm:resizeHandles val="exact"/>
        </dgm:presLayoutVars>
      </dgm:prSet>
      <dgm:spPr/>
      <dgm:t>
        <a:bodyPr/>
        <a:lstStyle/>
        <a:p>
          <a:endParaRPr lang="en-US"/>
        </a:p>
      </dgm:t>
    </dgm:pt>
    <dgm:pt modelId="{78A6E0D7-5BEB-4355-99E0-8352CEF9B8FA}" type="pres">
      <dgm:prSet presAssocID="{2A3B3604-AE0C-49EC-ABE3-11847E7AA1F8}" presName="parentLin" presStyleCnt="0"/>
      <dgm:spPr/>
    </dgm:pt>
    <dgm:pt modelId="{D32C5C5A-FD67-4E99-83FA-3544FDB6F569}" type="pres">
      <dgm:prSet presAssocID="{2A3B3604-AE0C-49EC-ABE3-11847E7AA1F8}" presName="parentLeftMargin" presStyleLbl="node1" presStyleIdx="0" presStyleCnt="1"/>
      <dgm:spPr/>
      <dgm:t>
        <a:bodyPr/>
        <a:lstStyle/>
        <a:p>
          <a:endParaRPr lang="en-US"/>
        </a:p>
      </dgm:t>
    </dgm:pt>
    <dgm:pt modelId="{61D4F7D3-1715-4D04-A9CA-617D6503030A}" type="pres">
      <dgm:prSet presAssocID="{2A3B3604-AE0C-49EC-ABE3-11847E7AA1F8}" presName="parentText" presStyleLbl="node1" presStyleIdx="0" presStyleCnt="1">
        <dgm:presLayoutVars>
          <dgm:chMax val="0"/>
          <dgm:bulletEnabled val="1"/>
        </dgm:presLayoutVars>
      </dgm:prSet>
      <dgm:spPr/>
      <dgm:t>
        <a:bodyPr/>
        <a:lstStyle/>
        <a:p>
          <a:endParaRPr lang="en-US"/>
        </a:p>
      </dgm:t>
    </dgm:pt>
    <dgm:pt modelId="{439F7C07-D864-4509-8BD5-CDE9E5D34C08}" type="pres">
      <dgm:prSet presAssocID="{2A3B3604-AE0C-49EC-ABE3-11847E7AA1F8}" presName="negativeSpace" presStyleCnt="0"/>
      <dgm:spPr/>
    </dgm:pt>
    <dgm:pt modelId="{B10B75C0-E581-42A2-A33B-2BE2289AB190}" type="pres">
      <dgm:prSet presAssocID="{2A3B3604-AE0C-49EC-ABE3-11847E7AA1F8}" presName="childText" presStyleLbl="conFgAcc1" presStyleIdx="0" presStyleCnt="1">
        <dgm:presLayoutVars>
          <dgm:bulletEnabled val="1"/>
        </dgm:presLayoutVars>
      </dgm:prSet>
      <dgm:spPr/>
      <dgm:t>
        <a:bodyPr/>
        <a:lstStyle/>
        <a:p>
          <a:endParaRPr lang="en-US"/>
        </a:p>
      </dgm:t>
    </dgm:pt>
  </dgm:ptLst>
  <dgm:cxnLst>
    <dgm:cxn modelId="{E5D46502-934E-4A95-9506-F5C95C9B1A39}" type="presOf" srcId="{2A3B3604-AE0C-49EC-ABE3-11847E7AA1F8}" destId="{D32C5C5A-FD67-4E99-83FA-3544FDB6F569}" srcOrd="0" destOrd="0" presId="urn:microsoft.com/office/officeart/2005/8/layout/list1"/>
    <dgm:cxn modelId="{89059A06-4875-4D7A-8A2E-E4325C9C4D8E}" type="presOf" srcId="{9134BE31-4E93-48D0-ADF7-BC9FB45E5A83}" destId="{B10B75C0-E581-42A2-A33B-2BE2289AB190}" srcOrd="0" destOrd="0" presId="urn:microsoft.com/office/officeart/2005/8/layout/list1"/>
    <dgm:cxn modelId="{92058EBF-ACEF-439F-8EB4-0B219E005C70}" type="presOf" srcId="{FB762E2F-ED79-4B7D-B85F-E31A8B34F919}" destId="{B10B75C0-E581-42A2-A33B-2BE2289AB190}" srcOrd="0" destOrd="2" presId="urn:microsoft.com/office/officeart/2005/8/layout/list1"/>
    <dgm:cxn modelId="{C8D554A4-C6FF-4C97-B9E2-FEC03DFB7827}" type="presOf" srcId="{2A3B3604-AE0C-49EC-ABE3-11847E7AA1F8}" destId="{61D4F7D3-1715-4D04-A9CA-617D6503030A}" srcOrd="1" destOrd="0" presId="urn:microsoft.com/office/officeart/2005/8/layout/list1"/>
    <dgm:cxn modelId="{0E6320B5-94C5-4ABF-BDE0-F7CA78EFA799}" srcId="{E79D1CD7-2173-4576-8B73-6BF52D1A402B}" destId="{2A3B3604-AE0C-49EC-ABE3-11847E7AA1F8}" srcOrd="0" destOrd="0" parTransId="{816E6EFC-DD43-4CF4-9D60-267D61DCF6A3}" sibTransId="{A4C01015-859B-4301-A44A-A40F7C8A28EC}"/>
    <dgm:cxn modelId="{A7129024-1FB9-4AE9-B970-4DA8DBF783A3}" srcId="{2A3B3604-AE0C-49EC-ABE3-11847E7AA1F8}" destId="{FB762E2F-ED79-4B7D-B85F-E31A8B34F919}" srcOrd="2" destOrd="0" parTransId="{4E62D7AC-58A6-43D8-A0BF-20A0C0C4CCB6}" sibTransId="{C4D7C4A7-51AC-49C4-854E-40F2D5CEC3A4}"/>
    <dgm:cxn modelId="{C49C3E4B-4AC8-48DF-BD18-B237DEDE93C2}" srcId="{2A3B3604-AE0C-49EC-ABE3-11847E7AA1F8}" destId="{9134BE31-4E93-48D0-ADF7-BC9FB45E5A83}" srcOrd="0" destOrd="0" parTransId="{96BDA682-7EBF-4645-BE1E-1CEF58001DC7}" sibTransId="{141DF573-AD73-4EB1-8E49-EE8D089A3AFE}"/>
    <dgm:cxn modelId="{FE749581-97A7-4E49-8F83-F862171AEB65}" type="presOf" srcId="{E79D1CD7-2173-4576-8B73-6BF52D1A402B}" destId="{3617A645-D74C-4B73-8A10-FCCFA6DABA7A}" srcOrd="0" destOrd="0" presId="urn:microsoft.com/office/officeart/2005/8/layout/list1"/>
    <dgm:cxn modelId="{8B4CDDA1-7546-4945-829F-46F94DA76DD6}" type="presOf" srcId="{EE88DCE2-D0FD-4E67-A192-F2E89B320C54}" destId="{B10B75C0-E581-42A2-A33B-2BE2289AB190}" srcOrd="0" destOrd="1" presId="urn:microsoft.com/office/officeart/2005/8/layout/list1"/>
    <dgm:cxn modelId="{F6C3138E-7084-433D-8377-56B5B97433DE}" srcId="{2A3B3604-AE0C-49EC-ABE3-11847E7AA1F8}" destId="{EE88DCE2-D0FD-4E67-A192-F2E89B320C54}" srcOrd="1" destOrd="0" parTransId="{485A4A2D-1215-4668-A66F-28458E050586}" sibTransId="{AC095F5E-952C-43BD-AD09-C8EC43E3CBE0}"/>
    <dgm:cxn modelId="{4BF570A0-3397-436C-84B2-CD76A34A8DFA}" type="presParOf" srcId="{3617A645-D74C-4B73-8A10-FCCFA6DABA7A}" destId="{78A6E0D7-5BEB-4355-99E0-8352CEF9B8FA}" srcOrd="0" destOrd="0" presId="urn:microsoft.com/office/officeart/2005/8/layout/list1"/>
    <dgm:cxn modelId="{F2E96608-6BB0-4198-80C2-024107EA7B5F}" type="presParOf" srcId="{78A6E0D7-5BEB-4355-99E0-8352CEF9B8FA}" destId="{D32C5C5A-FD67-4E99-83FA-3544FDB6F569}" srcOrd="0" destOrd="0" presId="urn:microsoft.com/office/officeart/2005/8/layout/list1"/>
    <dgm:cxn modelId="{FFD1D3F1-7DE6-4905-A544-0F9BEDE1D981}" type="presParOf" srcId="{78A6E0D7-5BEB-4355-99E0-8352CEF9B8FA}" destId="{61D4F7D3-1715-4D04-A9CA-617D6503030A}" srcOrd="1" destOrd="0" presId="urn:microsoft.com/office/officeart/2005/8/layout/list1"/>
    <dgm:cxn modelId="{A68C78B3-88D8-4176-B1C7-3EE6E117662B}" type="presParOf" srcId="{3617A645-D74C-4B73-8A10-FCCFA6DABA7A}" destId="{439F7C07-D864-4509-8BD5-CDE9E5D34C08}" srcOrd="1" destOrd="0" presId="urn:microsoft.com/office/officeart/2005/8/layout/list1"/>
    <dgm:cxn modelId="{61780F1E-3588-4B0A-AEC3-F27456274709}" type="presParOf" srcId="{3617A645-D74C-4B73-8A10-FCCFA6DABA7A}" destId="{B10B75C0-E581-42A2-A33B-2BE2289AB190}"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42B57671-CEE2-4928-9B68-AECD9A522991}" type="doc">
      <dgm:prSet loTypeId="urn:microsoft.com/office/officeart/2005/8/layout/hProcess9" loCatId="process" qsTypeId="urn:microsoft.com/office/officeart/2005/8/quickstyle/simple1" qsCatId="simple" csTypeId="urn:microsoft.com/office/officeart/2005/8/colors/accent1_2" csCatId="accent1" phldr="1"/>
      <dgm:spPr/>
    </dgm:pt>
    <dgm:pt modelId="{7C1169F0-9A66-40CF-A515-AE0D5E06D5E4}">
      <dgm:prSet custT="1"/>
      <dgm:spPr/>
      <dgm:t>
        <a:bodyPr anchor="t" anchorCtr="0"/>
        <a:lstStyle/>
        <a:p>
          <a:pPr algn="ctr"/>
          <a:r>
            <a:rPr lang="en-US" sz="3200" dirty="0" smtClean="0"/>
            <a:t>Cross Study Analysis</a:t>
          </a:r>
        </a:p>
        <a:p>
          <a:pPr algn="l"/>
          <a:r>
            <a:rPr lang="en-US" sz="1800" b="1" dirty="0" smtClean="0"/>
            <a:t>Literature </a:t>
          </a:r>
          <a:r>
            <a:rPr lang="en-US" sz="1800" b="1" dirty="0" smtClean="0"/>
            <a:t>Review</a:t>
          </a:r>
          <a:r>
            <a:rPr lang="en-US" sz="1800" dirty="0" smtClean="0"/>
            <a:t>:</a:t>
          </a:r>
          <a:br>
            <a:rPr lang="en-US" sz="1800" dirty="0" smtClean="0"/>
          </a:br>
          <a:r>
            <a:rPr lang="en-US" sz="1800" dirty="0" smtClean="0">
              <a:latin typeface="Times New Roman" panose="02020603050405020304" pitchFamily="18" charset="0"/>
              <a:cs typeface="Times New Roman" panose="02020603050405020304" pitchFamily="18" charset="0"/>
            </a:rPr>
            <a:t>● </a:t>
          </a:r>
          <a:r>
            <a:rPr lang="en-US" sz="1800" dirty="0" smtClean="0">
              <a:solidFill>
                <a:schemeClr val="bg1"/>
              </a:solidFill>
              <a:effectLst/>
              <a:latin typeface="+mn-lt"/>
              <a:ea typeface="+mn-ea"/>
              <a:cs typeface="+mn-cs"/>
            </a:rPr>
            <a:t>Ministry of Agriculture</a:t>
          </a:r>
          <a:br>
            <a:rPr lang="en-US" sz="1800" dirty="0" smtClean="0">
              <a:solidFill>
                <a:schemeClr val="bg1"/>
              </a:solidFill>
              <a:effectLst/>
              <a:latin typeface="+mn-lt"/>
              <a:ea typeface="+mn-ea"/>
              <a:cs typeface="+mn-cs"/>
            </a:rPr>
          </a:br>
          <a:r>
            <a:rPr lang="en-US" sz="1800" dirty="0" smtClean="0">
              <a:latin typeface="Times New Roman" panose="02020603050405020304" pitchFamily="18" charset="0"/>
              <a:cs typeface="Times New Roman" panose="02020603050405020304" pitchFamily="18" charset="0"/>
            </a:rPr>
            <a:t>● </a:t>
          </a:r>
          <a:r>
            <a:rPr lang="en-US" sz="1800" dirty="0" smtClean="0">
              <a:solidFill>
                <a:schemeClr val="bg1"/>
              </a:solidFill>
              <a:effectLst/>
              <a:latin typeface="+mn-lt"/>
              <a:ea typeface="+mn-ea"/>
              <a:cs typeface="+mn-cs"/>
            </a:rPr>
            <a:t>Library of Congress country compilation</a:t>
          </a:r>
          <a:br>
            <a:rPr lang="en-US" sz="1800" dirty="0" smtClean="0">
              <a:solidFill>
                <a:schemeClr val="bg1"/>
              </a:solidFill>
              <a:effectLst/>
              <a:latin typeface="+mn-lt"/>
              <a:ea typeface="+mn-ea"/>
              <a:cs typeface="+mn-cs"/>
            </a:rPr>
          </a:br>
          <a:r>
            <a:rPr lang="en-US" sz="1800" dirty="0" smtClean="0">
              <a:latin typeface="Times New Roman" panose="02020603050405020304" pitchFamily="18" charset="0"/>
              <a:cs typeface="Times New Roman" panose="02020603050405020304" pitchFamily="18" charset="0"/>
            </a:rPr>
            <a:t>● </a:t>
          </a:r>
          <a:r>
            <a:rPr lang="en-US" sz="1800" dirty="0" smtClean="0">
              <a:solidFill>
                <a:schemeClr val="bg1"/>
              </a:solidFill>
              <a:effectLst/>
              <a:latin typeface="+mn-lt"/>
              <a:ea typeface="+mn-ea"/>
              <a:cs typeface="+mn-cs"/>
            </a:rPr>
            <a:t>FAOLEX </a:t>
          </a:r>
        </a:p>
        <a:p>
          <a:pPr algn="l"/>
          <a:endParaRPr lang="en-US" sz="1800" dirty="0" smtClean="0">
            <a:solidFill>
              <a:schemeClr val="bg1"/>
            </a:solidFill>
            <a:effectLst/>
            <a:latin typeface="+mn-lt"/>
            <a:ea typeface="+mn-ea"/>
            <a:cs typeface="+mn-cs"/>
          </a:endParaRPr>
        </a:p>
        <a:p>
          <a:pPr algn="l"/>
          <a:r>
            <a:rPr lang="en-US" sz="1800" dirty="0" smtClean="0">
              <a:solidFill>
                <a:schemeClr val="bg1"/>
              </a:solidFill>
            </a:rPr>
            <a:t>JSTOR, Google Scholar, UMD Library Search Engine</a:t>
          </a:r>
          <a:br>
            <a:rPr lang="en-US" sz="1800" dirty="0" smtClean="0">
              <a:solidFill>
                <a:schemeClr val="bg1"/>
              </a:solidFill>
            </a:rPr>
          </a:br>
          <a:r>
            <a:rPr lang="en-US" sz="1800" dirty="0" smtClean="0">
              <a:solidFill>
                <a:schemeClr val="bg1"/>
              </a:solidFill>
            </a:rPr>
            <a:t>Post-2005</a:t>
          </a:r>
        </a:p>
        <a:p>
          <a:pPr algn="l"/>
          <a:endParaRPr lang="en-US" sz="1800" dirty="0" smtClean="0">
            <a:solidFill>
              <a:schemeClr val="bg1"/>
            </a:solidFill>
          </a:endParaRPr>
        </a:p>
        <a:p>
          <a:pPr algn="l"/>
          <a:r>
            <a:rPr lang="en-US" sz="1800" dirty="0" smtClean="0">
              <a:solidFill>
                <a:schemeClr val="bg1"/>
              </a:solidFill>
            </a:rPr>
            <a:t>IDB, Caribbean Export Promotion Agency</a:t>
          </a:r>
        </a:p>
      </dgm:t>
    </dgm:pt>
    <dgm:pt modelId="{90903F27-B98B-4EDD-90BB-E72C06F9A525}" type="parTrans" cxnId="{E21362DD-D54B-4214-9E35-1B900D61789E}">
      <dgm:prSet/>
      <dgm:spPr/>
      <dgm:t>
        <a:bodyPr/>
        <a:lstStyle/>
        <a:p>
          <a:endParaRPr lang="en-US"/>
        </a:p>
      </dgm:t>
    </dgm:pt>
    <dgm:pt modelId="{CE46A12A-5460-4A23-8FD3-39C1FA7DD120}" type="sibTrans" cxnId="{E21362DD-D54B-4214-9E35-1B900D61789E}">
      <dgm:prSet/>
      <dgm:spPr/>
      <dgm:t>
        <a:bodyPr/>
        <a:lstStyle/>
        <a:p>
          <a:endParaRPr lang="en-US"/>
        </a:p>
      </dgm:t>
    </dgm:pt>
    <dgm:pt modelId="{28DC15FD-C63D-4ED6-BC38-A505F501AE43}" type="pres">
      <dgm:prSet presAssocID="{42B57671-CEE2-4928-9B68-AECD9A522991}" presName="CompostProcess" presStyleCnt="0">
        <dgm:presLayoutVars>
          <dgm:dir/>
          <dgm:resizeHandles val="exact"/>
        </dgm:presLayoutVars>
      </dgm:prSet>
      <dgm:spPr/>
    </dgm:pt>
    <dgm:pt modelId="{13294458-DA75-4D9A-8013-D38E617E6CD2}" type="pres">
      <dgm:prSet presAssocID="{42B57671-CEE2-4928-9B68-AECD9A522991}" presName="arrow" presStyleLbl="bgShp" presStyleIdx="0" presStyleCnt="1"/>
      <dgm:spPr/>
    </dgm:pt>
    <dgm:pt modelId="{52303F67-DF2B-4FC3-A70D-CA551B375C17}" type="pres">
      <dgm:prSet presAssocID="{42B57671-CEE2-4928-9B68-AECD9A522991}" presName="linearProcess" presStyleCnt="0"/>
      <dgm:spPr/>
    </dgm:pt>
    <dgm:pt modelId="{34A3CE21-EDC1-4C6A-8986-C3EC965700FB}" type="pres">
      <dgm:prSet presAssocID="{7C1169F0-9A66-40CF-A515-AE0D5E06D5E4}" presName="textNode" presStyleLbl="node1" presStyleIdx="0" presStyleCnt="1" custScaleX="144711" custScaleY="205839" custLinFactNeighborY="11938">
        <dgm:presLayoutVars>
          <dgm:bulletEnabled val="1"/>
        </dgm:presLayoutVars>
      </dgm:prSet>
      <dgm:spPr/>
      <dgm:t>
        <a:bodyPr/>
        <a:lstStyle/>
        <a:p>
          <a:endParaRPr lang="en-US"/>
        </a:p>
      </dgm:t>
    </dgm:pt>
  </dgm:ptLst>
  <dgm:cxnLst>
    <dgm:cxn modelId="{E21362DD-D54B-4214-9E35-1B900D61789E}" srcId="{42B57671-CEE2-4928-9B68-AECD9A522991}" destId="{7C1169F0-9A66-40CF-A515-AE0D5E06D5E4}" srcOrd="0" destOrd="0" parTransId="{90903F27-B98B-4EDD-90BB-E72C06F9A525}" sibTransId="{CE46A12A-5460-4A23-8FD3-39C1FA7DD120}"/>
    <dgm:cxn modelId="{BA2E326B-BD9A-49D0-BFA4-11F8C0DABDC9}" type="presOf" srcId="{42B57671-CEE2-4928-9B68-AECD9A522991}" destId="{28DC15FD-C63D-4ED6-BC38-A505F501AE43}" srcOrd="0" destOrd="0" presId="urn:microsoft.com/office/officeart/2005/8/layout/hProcess9"/>
    <dgm:cxn modelId="{688CDD54-BF84-4E25-B47E-205A4F4041C0}" type="presOf" srcId="{7C1169F0-9A66-40CF-A515-AE0D5E06D5E4}" destId="{34A3CE21-EDC1-4C6A-8986-C3EC965700FB}" srcOrd="0" destOrd="0" presId="urn:microsoft.com/office/officeart/2005/8/layout/hProcess9"/>
    <dgm:cxn modelId="{21401105-B3B5-4286-AEA7-3C3E0F0708D2}" type="presParOf" srcId="{28DC15FD-C63D-4ED6-BC38-A505F501AE43}" destId="{13294458-DA75-4D9A-8013-D38E617E6CD2}" srcOrd="0" destOrd="0" presId="urn:microsoft.com/office/officeart/2005/8/layout/hProcess9"/>
    <dgm:cxn modelId="{8A52074E-8871-44C8-961C-B439D2EACAD8}" type="presParOf" srcId="{28DC15FD-C63D-4ED6-BC38-A505F501AE43}" destId="{52303F67-DF2B-4FC3-A70D-CA551B375C17}" srcOrd="1" destOrd="0" presId="urn:microsoft.com/office/officeart/2005/8/layout/hProcess9"/>
    <dgm:cxn modelId="{044F2AB5-67D3-4C68-BDFE-6147E7D1263E}" type="presParOf" srcId="{52303F67-DF2B-4FC3-A70D-CA551B375C17}" destId="{34A3CE21-EDC1-4C6A-8986-C3EC965700FB}" srcOrd="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42B57671-CEE2-4928-9B68-AECD9A522991}" type="doc">
      <dgm:prSet loTypeId="urn:microsoft.com/office/officeart/2005/8/layout/hProcess9" loCatId="process" qsTypeId="urn:microsoft.com/office/officeart/2005/8/quickstyle/simple1" qsCatId="simple" csTypeId="urn:microsoft.com/office/officeart/2005/8/colors/accent1_2" csCatId="accent1" phldr="1"/>
      <dgm:spPr/>
    </dgm:pt>
    <dgm:pt modelId="{0DDB4F41-A0D2-4E7B-BFCF-1A2F53837CDB}">
      <dgm:prSet phldrT="[Text]" custT="1"/>
      <dgm:spPr/>
      <dgm:t>
        <a:bodyPr anchor="t" anchorCtr="0"/>
        <a:lstStyle/>
        <a:p>
          <a:pPr algn="ctr"/>
          <a:r>
            <a:rPr lang="en-US" sz="3200" dirty="0" smtClean="0"/>
            <a:t>Preliminary Value Chain Analysis</a:t>
          </a:r>
        </a:p>
        <a:p>
          <a:pPr algn="l"/>
          <a:r>
            <a:rPr lang="en-US" sz="1800" b="1" dirty="0" smtClean="0"/>
            <a:t>Macroeconomic </a:t>
          </a:r>
          <a:r>
            <a:rPr lang="en-US" sz="1800" b="1" dirty="0" smtClean="0"/>
            <a:t>Analysis</a:t>
          </a:r>
          <a:r>
            <a:rPr lang="en-US" sz="1800" dirty="0" smtClean="0"/>
            <a:t>:</a:t>
          </a:r>
        </a:p>
        <a:p>
          <a:pPr algn="l"/>
          <a:r>
            <a:rPr lang="en-US" sz="1800" dirty="0" smtClean="0">
              <a:latin typeface="Times New Roman" panose="02020603050405020304" pitchFamily="18" charset="0"/>
              <a:cs typeface="Times New Roman" panose="02020603050405020304" pitchFamily="18" charset="0"/>
            </a:rPr>
            <a:t>● </a:t>
          </a:r>
          <a:r>
            <a:rPr lang="en-US" sz="1800" dirty="0" smtClean="0">
              <a:solidFill>
                <a:schemeClr val="bg1"/>
              </a:solidFill>
              <a:effectLst/>
              <a:latin typeface="+mn-lt"/>
              <a:ea typeface="+mn-ea"/>
              <a:cs typeface="+mn-cs"/>
            </a:rPr>
            <a:t>United Nations Commodity Statistics </a:t>
          </a:r>
          <a:r>
            <a:rPr lang="en-US" sz="1800" b="0" dirty="0" smtClean="0">
              <a:solidFill>
                <a:schemeClr val="bg1"/>
              </a:solidFill>
              <a:effectLst/>
              <a:latin typeface="+mn-lt"/>
              <a:ea typeface="+mn-ea"/>
              <a:cs typeface="+mn-cs"/>
            </a:rPr>
            <a:t>Database</a:t>
          </a:r>
          <a:r>
            <a:rPr lang="en-US" sz="1800" dirty="0" smtClean="0">
              <a:solidFill>
                <a:schemeClr val="bg1"/>
              </a:solidFill>
              <a:effectLst/>
              <a:latin typeface="+mn-lt"/>
              <a:ea typeface="+mn-ea"/>
              <a:cs typeface="+mn-cs"/>
            </a:rPr>
            <a:t> (UNCOMTRADE)</a:t>
          </a:r>
          <a:br>
            <a:rPr lang="en-US" sz="1800" dirty="0" smtClean="0">
              <a:solidFill>
                <a:schemeClr val="bg1"/>
              </a:solidFill>
              <a:effectLst/>
              <a:latin typeface="+mn-lt"/>
              <a:ea typeface="+mn-ea"/>
              <a:cs typeface="+mn-cs"/>
            </a:rPr>
          </a:br>
          <a:r>
            <a:rPr lang="en-US" sz="1800" dirty="0" smtClean="0">
              <a:latin typeface="Times New Roman" panose="02020603050405020304" pitchFamily="18" charset="0"/>
              <a:cs typeface="Times New Roman" panose="02020603050405020304" pitchFamily="18" charset="0"/>
            </a:rPr>
            <a:t>● </a:t>
          </a:r>
          <a:r>
            <a:rPr lang="en-US" sz="1800" dirty="0" smtClean="0">
              <a:solidFill>
                <a:schemeClr val="bg1"/>
              </a:solidFill>
              <a:effectLst/>
              <a:latin typeface="+mn-lt"/>
              <a:ea typeface="+mn-ea"/>
              <a:cs typeface="+mn-cs"/>
            </a:rPr>
            <a:t>the World Bank</a:t>
          </a:r>
          <a:br>
            <a:rPr lang="en-US" sz="1800" dirty="0" smtClean="0">
              <a:solidFill>
                <a:schemeClr val="bg1"/>
              </a:solidFill>
              <a:effectLst/>
              <a:latin typeface="+mn-lt"/>
              <a:ea typeface="+mn-ea"/>
              <a:cs typeface="+mn-cs"/>
            </a:rPr>
          </a:br>
          <a:r>
            <a:rPr lang="en-US" sz="1800" dirty="0" smtClean="0">
              <a:latin typeface="Times New Roman" panose="02020603050405020304" pitchFamily="18" charset="0"/>
              <a:cs typeface="Times New Roman" panose="02020603050405020304" pitchFamily="18" charset="0"/>
            </a:rPr>
            <a:t>● </a:t>
          </a:r>
          <a:r>
            <a:rPr lang="en-US" sz="1800" dirty="0" smtClean="0">
              <a:solidFill>
                <a:schemeClr val="bg1"/>
              </a:solidFill>
              <a:effectLst/>
              <a:latin typeface="+mn-lt"/>
              <a:ea typeface="+mn-ea"/>
              <a:cs typeface="+mn-cs"/>
            </a:rPr>
            <a:t>FAOSTAT </a:t>
          </a:r>
          <a:br>
            <a:rPr lang="en-US" sz="1800" dirty="0" smtClean="0">
              <a:solidFill>
                <a:schemeClr val="bg1"/>
              </a:solidFill>
              <a:effectLst/>
              <a:latin typeface="+mn-lt"/>
              <a:ea typeface="+mn-ea"/>
              <a:cs typeface="+mn-cs"/>
            </a:rPr>
          </a:br>
          <a:r>
            <a:rPr lang="en-US" sz="1800" dirty="0" smtClean="0">
              <a:latin typeface="Times New Roman" panose="02020603050405020304" pitchFamily="18" charset="0"/>
              <a:cs typeface="Times New Roman" panose="02020603050405020304" pitchFamily="18" charset="0"/>
            </a:rPr>
            <a:t>● </a:t>
          </a:r>
          <a:r>
            <a:rPr lang="en-US" sz="1800" dirty="0" smtClean="0">
              <a:solidFill>
                <a:schemeClr val="bg1"/>
              </a:solidFill>
              <a:effectLst/>
              <a:latin typeface="+mn-lt"/>
              <a:ea typeface="+mn-ea"/>
              <a:cs typeface="+mn-cs"/>
            </a:rPr>
            <a:t>Ministry of Finance </a:t>
          </a:r>
          <a:br>
            <a:rPr lang="en-US" sz="1800" dirty="0" smtClean="0">
              <a:solidFill>
                <a:schemeClr val="bg1"/>
              </a:solidFill>
              <a:effectLst/>
              <a:latin typeface="+mn-lt"/>
              <a:ea typeface="+mn-ea"/>
              <a:cs typeface="+mn-cs"/>
            </a:rPr>
          </a:br>
          <a:r>
            <a:rPr lang="en-US" sz="1800" dirty="0" smtClean="0">
              <a:latin typeface="Times New Roman" panose="02020603050405020304" pitchFamily="18" charset="0"/>
              <a:cs typeface="Times New Roman" panose="02020603050405020304" pitchFamily="18" charset="0"/>
            </a:rPr>
            <a:t>● </a:t>
          </a:r>
          <a:r>
            <a:rPr lang="en-US" sz="1800" dirty="0" smtClean="0">
              <a:solidFill>
                <a:schemeClr val="bg1"/>
              </a:solidFill>
              <a:effectLst/>
              <a:latin typeface="+mn-lt"/>
              <a:ea typeface="+mn-ea"/>
              <a:cs typeface="+mn-cs"/>
            </a:rPr>
            <a:t>Ministry of Agriculture </a:t>
          </a:r>
        </a:p>
      </dgm:t>
    </dgm:pt>
    <dgm:pt modelId="{A414679F-889B-41DC-A7B7-6AF6B73FBF76}" type="parTrans" cxnId="{A3E4E860-58E6-4327-B078-188E80D693B4}">
      <dgm:prSet/>
      <dgm:spPr/>
      <dgm:t>
        <a:bodyPr/>
        <a:lstStyle/>
        <a:p>
          <a:endParaRPr lang="en-US"/>
        </a:p>
      </dgm:t>
    </dgm:pt>
    <dgm:pt modelId="{52836F5B-D4DB-4345-9B87-F79BBBA0D3AB}" type="sibTrans" cxnId="{A3E4E860-58E6-4327-B078-188E80D693B4}">
      <dgm:prSet/>
      <dgm:spPr/>
      <dgm:t>
        <a:bodyPr/>
        <a:lstStyle/>
        <a:p>
          <a:endParaRPr lang="en-US"/>
        </a:p>
      </dgm:t>
    </dgm:pt>
    <dgm:pt modelId="{137E51F3-1EA9-4652-B46A-EA719037E670}">
      <dgm:prSet phldrT="[Text]" custT="1"/>
      <dgm:spPr/>
      <dgm:t>
        <a:bodyPr anchor="t" anchorCtr="0"/>
        <a:lstStyle/>
        <a:p>
          <a:pPr algn="l"/>
          <a:endParaRPr lang="en-US" sz="1800" dirty="0" smtClean="0"/>
        </a:p>
        <a:p>
          <a:pPr algn="l"/>
          <a:r>
            <a:rPr lang="en-US" sz="1800" b="1" dirty="0" smtClean="0"/>
            <a:t>Business Environment</a:t>
          </a:r>
          <a:r>
            <a:rPr lang="en-US" sz="1800" dirty="0" smtClean="0"/>
            <a:t>:</a:t>
          </a:r>
        </a:p>
        <a:p>
          <a:pPr algn="l"/>
          <a:r>
            <a:rPr lang="en-US" sz="1800" dirty="0" smtClean="0">
              <a:latin typeface="Times New Roman" panose="02020603050405020304" pitchFamily="18" charset="0"/>
              <a:cs typeface="Times New Roman" panose="02020603050405020304" pitchFamily="18" charset="0"/>
            </a:rPr>
            <a:t>● </a:t>
          </a:r>
          <a:r>
            <a:rPr lang="en-US" sz="1800" dirty="0" smtClean="0"/>
            <a:t>WB Doing Business Indicators</a:t>
          </a:r>
          <a:br>
            <a:rPr lang="en-US" sz="1800" dirty="0" smtClean="0"/>
          </a:br>
          <a:r>
            <a:rPr lang="en-US" sz="1800" dirty="0" smtClean="0">
              <a:latin typeface="Times New Roman" panose="02020603050405020304" pitchFamily="18" charset="0"/>
              <a:cs typeface="Times New Roman" panose="02020603050405020304" pitchFamily="18" charset="0"/>
            </a:rPr>
            <a:t>● </a:t>
          </a:r>
          <a:r>
            <a:rPr lang="en-US" sz="1800" dirty="0" smtClean="0"/>
            <a:t> WB Enterprise Surveys</a:t>
          </a:r>
          <a:br>
            <a:rPr lang="en-US" sz="1800" dirty="0" smtClean="0"/>
          </a:br>
          <a:r>
            <a:rPr lang="en-US" sz="1800" dirty="0" smtClean="0">
              <a:latin typeface="Times New Roman" panose="02020603050405020304" pitchFamily="18" charset="0"/>
              <a:cs typeface="Times New Roman" panose="02020603050405020304" pitchFamily="18" charset="0"/>
            </a:rPr>
            <a:t>● </a:t>
          </a:r>
          <a:r>
            <a:rPr lang="en-US" sz="1800" dirty="0" smtClean="0"/>
            <a:t>Logistics Performance Index </a:t>
          </a:r>
          <a:br>
            <a:rPr lang="en-US" sz="1800" dirty="0" smtClean="0"/>
          </a:br>
          <a:r>
            <a:rPr lang="en-US" sz="1800" dirty="0" smtClean="0">
              <a:latin typeface="Times New Roman" panose="02020603050405020304" pitchFamily="18" charset="0"/>
              <a:cs typeface="Times New Roman" panose="02020603050405020304" pitchFamily="18" charset="0"/>
            </a:rPr>
            <a:t>● </a:t>
          </a:r>
          <a:r>
            <a:rPr lang="en-US" sz="1800" dirty="0" smtClean="0"/>
            <a:t>Transparency International Global Corruption Index</a:t>
          </a:r>
        </a:p>
        <a:p>
          <a:pPr algn="l"/>
          <a:endParaRPr lang="en-US" sz="1800" dirty="0" smtClean="0"/>
        </a:p>
        <a:p>
          <a:pPr algn="l"/>
          <a:r>
            <a:rPr lang="en-US" sz="1800" b="1" dirty="0" smtClean="0"/>
            <a:t>Key </a:t>
          </a:r>
          <a:r>
            <a:rPr lang="en-US" sz="1800" b="1" dirty="0" smtClean="0"/>
            <a:t>Agricultural Good Case </a:t>
          </a:r>
          <a:r>
            <a:rPr lang="en-US" sz="1800" b="1" dirty="0" smtClean="0"/>
            <a:t>Studies:</a:t>
          </a:r>
        </a:p>
        <a:p>
          <a:pPr algn="l"/>
          <a:r>
            <a:rPr lang="en-US" sz="1800" dirty="0" smtClean="0">
              <a:latin typeface="Times New Roman" panose="02020603050405020304" pitchFamily="18" charset="0"/>
              <a:cs typeface="Times New Roman" panose="02020603050405020304" pitchFamily="18" charset="0"/>
            </a:rPr>
            <a:t>● </a:t>
          </a:r>
          <a:r>
            <a:rPr lang="en-US" sz="1800" dirty="0" smtClean="0"/>
            <a:t>Growing Guides (GMC, USAID, CTA)</a:t>
          </a:r>
          <a:br>
            <a:rPr lang="en-US" sz="1800" dirty="0" smtClean="0"/>
          </a:br>
          <a:r>
            <a:rPr lang="en-US" sz="1800" dirty="0" smtClean="0">
              <a:latin typeface="Times New Roman" panose="02020603050405020304" pitchFamily="18" charset="0"/>
              <a:cs typeface="Times New Roman" panose="02020603050405020304" pitchFamily="18" charset="0"/>
            </a:rPr>
            <a:t>● </a:t>
          </a:r>
          <a:r>
            <a:rPr lang="en-US" sz="1800" baseline="0" dirty="0" smtClean="0">
              <a:solidFill>
                <a:schemeClr val="bg1"/>
              </a:solidFill>
              <a:effectLst/>
              <a:latin typeface="+mn-lt"/>
              <a:ea typeface="+mn-ea"/>
              <a:cs typeface="+mn-cs"/>
            </a:rPr>
            <a:t>Market Surveys (GMC, CEA) </a:t>
          </a:r>
          <a:br>
            <a:rPr lang="en-US" sz="1800" baseline="0" dirty="0" smtClean="0">
              <a:solidFill>
                <a:schemeClr val="bg1"/>
              </a:solidFill>
              <a:effectLst/>
              <a:latin typeface="+mn-lt"/>
              <a:ea typeface="+mn-ea"/>
              <a:cs typeface="+mn-cs"/>
            </a:rPr>
          </a:br>
          <a:r>
            <a:rPr lang="en-US" sz="1800" dirty="0" smtClean="0">
              <a:latin typeface="Times New Roman" panose="02020603050405020304" pitchFamily="18" charset="0"/>
              <a:cs typeface="Times New Roman" panose="02020603050405020304" pitchFamily="18" charset="0"/>
            </a:rPr>
            <a:t>● </a:t>
          </a:r>
          <a:r>
            <a:rPr lang="en-US" sz="1800" baseline="0" dirty="0" smtClean="0">
              <a:solidFill>
                <a:schemeClr val="bg1"/>
              </a:solidFill>
              <a:effectLst/>
              <a:latin typeface="+mn-lt"/>
              <a:ea typeface="+mn-ea"/>
              <a:cs typeface="+mn-cs"/>
            </a:rPr>
            <a:t>Market Entry Requirements (</a:t>
          </a:r>
          <a:r>
            <a:rPr lang="en-US" sz="1800" b="0" i="0" dirty="0" smtClean="0">
              <a:solidFill>
                <a:schemeClr val="bg1"/>
              </a:solidFill>
              <a:effectLst/>
              <a:latin typeface="+mn-lt"/>
              <a:ea typeface="+mn-ea"/>
              <a:cs typeface="+mn-cs"/>
            </a:rPr>
            <a:t>CTA,  New</a:t>
          </a:r>
          <a:r>
            <a:rPr lang="en-US" sz="1800" b="0" i="0" baseline="0" dirty="0" smtClean="0">
              <a:solidFill>
                <a:schemeClr val="bg1"/>
              </a:solidFill>
              <a:effectLst/>
              <a:latin typeface="+mn-lt"/>
              <a:ea typeface="+mn-ea"/>
              <a:cs typeface="+mn-cs"/>
            </a:rPr>
            <a:t> GMC)</a:t>
          </a:r>
          <a:endParaRPr lang="en-US" sz="1800" dirty="0" smtClean="0">
            <a:solidFill>
              <a:schemeClr val="bg1"/>
            </a:solidFill>
          </a:endParaRPr>
        </a:p>
      </dgm:t>
    </dgm:pt>
    <dgm:pt modelId="{B83DBB21-18CA-4C76-95CE-C04BE672225B}" type="parTrans" cxnId="{3A19C13E-B945-45F9-9645-DBC49601CE0E}">
      <dgm:prSet/>
      <dgm:spPr/>
      <dgm:t>
        <a:bodyPr/>
        <a:lstStyle/>
        <a:p>
          <a:endParaRPr lang="en-US"/>
        </a:p>
      </dgm:t>
    </dgm:pt>
    <dgm:pt modelId="{EB3F6E27-6DAA-4706-9887-18B6B036D9E3}" type="sibTrans" cxnId="{3A19C13E-B945-45F9-9645-DBC49601CE0E}">
      <dgm:prSet/>
      <dgm:spPr/>
      <dgm:t>
        <a:bodyPr/>
        <a:lstStyle/>
        <a:p>
          <a:endParaRPr lang="en-US"/>
        </a:p>
      </dgm:t>
    </dgm:pt>
    <dgm:pt modelId="{28DC15FD-C63D-4ED6-BC38-A505F501AE43}" type="pres">
      <dgm:prSet presAssocID="{42B57671-CEE2-4928-9B68-AECD9A522991}" presName="CompostProcess" presStyleCnt="0">
        <dgm:presLayoutVars>
          <dgm:dir/>
          <dgm:resizeHandles val="exact"/>
        </dgm:presLayoutVars>
      </dgm:prSet>
      <dgm:spPr/>
    </dgm:pt>
    <dgm:pt modelId="{13294458-DA75-4D9A-8013-D38E617E6CD2}" type="pres">
      <dgm:prSet presAssocID="{42B57671-CEE2-4928-9B68-AECD9A522991}" presName="arrow" presStyleLbl="bgShp" presStyleIdx="0" presStyleCnt="1"/>
      <dgm:spPr/>
    </dgm:pt>
    <dgm:pt modelId="{52303F67-DF2B-4FC3-A70D-CA551B375C17}" type="pres">
      <dgm:prSet presAssocID="{42B57671-CEE2-4928-9B68-AECD9A522991}" presName="linearProcess" presStyleCnt="0"/>
      <dgm:spPr/>
    </dgm:pt>
    <dgm:pt modelId="{E23F8173-1D3A-46C7-8850-D015ECAA432E}" type="pres">
      <dgm:prSet presAssocID="{0DDB4F41-A0D2-4E7B-BFCF-1A2F53837CDB}" presName="textNode" presStyleLbl="node1" presStyleIdx="0" presStyleCnt="2" custScaleX="85608" custScaleY="205839" custLinFactNeighborX="-17052" custLinFactNeighborY="11938">
        <dgm:presLayoutVars>
          <dgm:bulletEnabled val="1"/>
        </dgm:presLayoutVars>
      </dgm:prSet>
      <dgm:spPr/>
      <dgm:t>
        <a:bodyPr/>
        <a:lstStyle/>
        <a:p>
          <a:endParaRPr lang="en-US"/>
        </a:p>
      </dgm:t>
    </dgm:pt>
    <dgm:pt modelId="{8A86FCAF-735E-4EC8-86C1-41B433A4144B}" type="pres">
      <dgm:prSet presAssocID="{52836F5B-D4DB-4345-9B87-F79BBBA0D3AB}" presName="sibTrans" presStyleCnt="0"/>
      <dgm:spPr/>
    </dgm:pt>
    <dgm:pt modelId="{DD1E8725-8FD7-44A3-AF21-76FDF5A047C7}" type="pres">
      <dgm:prSet presAssocID="{137E51F3-1EA9-4652-B46A-EA719037E670}" presName="textNode" presStyleLbl="node1" presStyleIdx="1" presStyleCnt="2" custScaleX="85608" custScaleY="205839" custLinFactNeighborX="-17052" custLinFactNeighborY="11938">
        <dgm:presLayoutVars>
          <dgm:bulletEnabled val="1"/>
        </dgm:presLayoutVars>
      </dgm:prSet>
      <dgm:spPr/>
      <dgm:t>
        <a:bodyPr/>
        <a:lstStyle/>
        <a:p>
          <a:endParaRPr lang="en-US"/>
        </a:p>
      </dgm:t>
    </dgm:pt>
  </dgm:ptLst>
  <dgm:cxnLst>
    <dgm:cxn modelId="{96976689-E47B-4BA1-82A5-D54A87C0620E}" type="presOf" srcId="{0DDB4F41-A0D2-4E7B-BFCF-1A2F53837CDB}" destId="{E23F8173-1D3A-46C7-8850-D015ECAA432E}" srcOrd="0" destOrd="0" presId="urn:microsoft.com/office/officeart/2005/8/layout/hProcess9"/>
    <dgm:cxn modelId="{3A19C13E-B945-45F9-9645-DBC49601CE0E}" srcId="{42B57671-CEE2-4928-9B68-AECD9A522991}" destId="{137E51F3-1EA9-4652-B46A-EA719037E670}" srcOrd="1" destOrd="0" parTransId="{B83DBB21-18CA-4C76-95CE-C04BE672225B}" sibTransId="{EB3F6E27-6DAA-4706-9887-18B6B036D9E3}"/>
    <dgm:cxn modelId="{9832B9C3-1072-427A-83E2-BECA6C1427DC}" type="presOf" srcId="{137E51F3-1EA9-4652-B46A-EA719037E670}" destId="{DD1E8725-8FD7-44A3-AF21-76FDF5A047C7}" srcOrd="0" destOrd="0" presId="urn:microsoft.com/office/officeart/2005/8/layout/hProcess9"/>
    <dgm:cxn modelId="{9FCCA923-347E-429D-90A8-67AFF5722B6B}" type="presOf" srcId="{42B57671-CEE2-4928-9B68-AECD9A522991}" destId="{28DC15FD-C63D-4ED6-BC38-A505F501AE43}" srcOrd="0" destOrd="0" presId="urn:microsoft.com/office/officeart/2005/8/layout/hProcess9"/>
    <dgm:cxn modelId="{A3E4E860-58E6-4327-B078-188E80D693B4}" srcId="{42B57671-CEE2-4928-9B68-AECD9A522991}" destId="{0DDB4F41-A0D2-4E7B-BFCF-1A2F53837CDB}" srcOrd="0" destOrd="0" parTransId="{A414679F-889B-41DC-A7B7-6AF6B73FBF76}" sibTransId="{52836F5B-D4DB-4345-9B87-F79BBBA0D3AB}"/>
    <dgm:cxn modelId="{D44343F0-D196-4906-8B9C-31AD575ABBF7}" type="presParOf" srcId="{28DC15FD-C63D-4ED6-BC38-A505F501AE43}" destId="{13294458-DA75-4D9A-8013-D38E617E6CD2}" srcOrd="0" destOrd="0" presId="urn:microsoft.com/office/officeart/2005/8/layout/hProcess9"/>
    <dgm:cxn modelId="{5EFF4E80-4791-43C3-8A1C-A254BFC71659}" type="presParOf" srcId="{28DC15FD-C63D-4ED6-BC38-A505F501AE43}" destId="{52303F67-DF2B-4FC3-A70D-CA551B375C17}" srcOrd="1" destOrd="0" presId="urn:microsoft.com/office/officeart/2005/8/layout/hProcess9"/>
    <dgm:cxn modelId="{9C924B2C-E0C3-483E-97C1-E1C85BBA582B}" type="presParOf" srcId="{52303F67-DF2B-4FC3-A70D-CA551B375C17}" destId="{E23F8173-1D3A-46C7-8850-D015ECAA432E}" srcOrd="0" destOrd="0" presId="urn:microsoft.com/office/officeart/2005/8/layout/hProcess9"/>
    <dgm:cxn modelId="{8372CD76-1243-44BD-94A2-595F6346D201}" type="presParOf" srcId="{52303F67-DF2B-4FC3-A70D-CA551B375C17}" destId="{8A86FCAF-735E-4EC8-86C1-41B433A4144B}" srcOrd="1" destOrd="0" presId="urn:microsoft.com/office/officeart/2005/8/layout/hProcess9"/>
    <dgm:cxn modelId="{9DC7EE03-6962-4155-A3B3-DC6C3BF3CF35}" type="presParOf" srcId="{52303F67-DF2B-4FC3-A70D-CA551B375C17}" destId="{DD1E8725-8FD7-44A3-AF21-76FDF5A047C7}" srcOrd="2"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42B57671-CEE2-4928-9B68-AECD9A522991}" type="doc">
      <dgm:prSet loTypeId="urn:microsoft.com/office/officeart/2005/8/layout/hProcess9" loCatId="process" qsTypeId="urn:microsoft.com/office/officeart/2005/8/quickstyle/simple1" qsCatId="simple" csTypeId="urn:microsoft.com/office/officeart/2005/8/colors/accent1_2" csCatId="accent1" phldr="1"/>
      <dgm:spPr/>
    </dgm:pt>
    <dgm:pt modelId="{F35F2CE1-AC12-4FF0-8D5F-ACA40110AA91}">
      <dgm:prSet phldrT="[Text]" custT="1"/>
      <dgm:spPr/>
      <dgm:t>
        <a:bodyPr anchor="t" anchorCtr="0"/>
        <a:lstStyle/>
        <a:p>
          <a:pPr algn="ctr"/>
          <a:r>
            <a:rPr lang="en-US" sz="3200" dirty="0" smtClean="0"/>
            <a:t>Primary Data Collection</a:t>
          </a:r>
        </a:p>
        <a:p>
          <a:pPr algn="l"/>
          <a:r>
            <a:rPr lang="en-US" sz="1800" dirty="0" smtClean="0">
              <a:latin typeface="Times New Roman" panose="02020603050405020304" pitchFamily="18" charset="0"/>
              <a:cs typeface="Times New Roman" panose="02020603050405020304" pitchFamily="18" charset="0"/>
            </a:rPr>
            <a:t>● </a:t>
          </a:r>
          <a:r>
            <a:rPr lang="en-US" sz="1800" dirty="0" smtClean="0"/>
            <a:t>Making Global Value Chains Work for Development </a:t>
          </a:r>
          <a:br>
            <a:rPr lang="en-US" sz="1800" dirty="0" smtClean="0"/>
          </a:br>
          <a:r>
            <a:rPr lang="en-US" sz="1800" dirty="0" smtClean="0"/>
            <a:t>By </a:t>
          </a:r>
          <a:r>
            <a:rPr lang="it-IT" sz="1800" b="0" i="0" dirty="0" smtClean="0"/>
            <a:t>Taglioni and Winkler</a:t>
          </a:r>
          <a:endParaRPr lang="en-US" sz="1800" dirty="0"/>
        </a:p>
      </dgm:t>
    </dgm:pt>
    <dgm:pt modelId="{7F58AD3D-5015-4158-A14B-DEADF9764ED3}" type="parTrans" cxnId="{A7580EB6-80FE-42F8-A3AA-C4A74E18853A}">
      <dgm:prSet/>
      <dgm:spPr/>
      <dgm:t>
        <a:bodyPr/>
        <a:lstStyle/>
        <a:p>
          <a:endParaRPr lang="en-US"/>
        </a:p>
      </dgm:t>
    </dgm:pt>
    <dgm:pt modelId="{EE04BD89-3CC2-4775-94A6-1388C49948AF}" type="sibTrans" cxnId="{A7580EB6-80FE-42F8-A3AA-C4A74E18853A}">
      <dgm:prSet/>
      <dgm:spPr/>
      <dgm:t>
        <a:bodyPr/>
        <a:lstStyle/>
        <a:p>
          <a:endParaRPr lang="en-US"/>
        </a:p>
      </dgm:t>
    </dgm:pt>
    <dgm:pt modelId="{28DC15FD-C63D-4ED6-BC38-A505F501AE43}" type="pres">
      <dgm:prSet presAssocID="{42B57671-CEE2-4928-9B68-AECD9A522991}" presName="CompostProcess" presStyleCnt="0">
        <dgm:presLayoutVars>
          <dgm:dir/>
          <dgm:resizeHandles val="exact"/>
        </dgm:presLayoutVars>
      </dgm:prSet>
      <dgm:spPr/>
    </dgm:pt>
    <dgm:pt modelId="{13294458-DA75-4D9A-8013-D38E617E6CD2}" type="pres">
      <dgm:prSet presAssocID="{42B57671-CEE2-4928-9B68-AECD9A522991}" presName="arrow" presStyleLbl="bgShp" presStyleIdx="0" presStyleCnt="1"/>
      <dgm:spPr/>
    </dgm:pt>
    <dgm:pt modelId="{52303F67-DF2B-4FC3-A70D-CA551B375C17}" type="pres">
      <dgm:prSet presAssocID="{42B57671-CEE2-4928-9B68-AECD9A522991}" presName="linearProcess" presStyleCnt="0"/>
      <dgm:spPr/>
    </dgm:pt>
    <dgm:pt modelId="{AC4F6608-520C-42AC-B2C6-146336C07D14}" type="pres">
      <dgm:prSet presAssocID="{F35F2CE1-AC12-4FF0-8D5F-ACA40110AA91}" presName="textNode" presStyleLbl="node1" presStyleIdx="0" presStyleCnt="1" custScaleY="212263" custLinFactNeighborX="777" custLinFactNeighborY="15150">
        <dgm:presLayoutVars>
          <dgm:bulletEnabled val="1"/>
        </dgm:presLayoutVars>
      </dgm:prSet>
      <dgm:spPr/>
      <dgm:t>
        <a:bodyPr/>
        <a:lstStyle/>
        <a:p>
          <a:endParaRPr lang="en-US"/>
        </a:p>
      </dgm:t>
    </dgm:pt>
  </dgm:ptLst>
  <dgm:cxnLst>
    <dgm:cxn modelId="{0AA955A7-31CD-42C6-8C63-C1113E03E056}" type="presOf" srcId="{F35F2CE1-AC12-4FF0-8D5F-ACA40110AA91}" destId="{AC4F6608-520C-42AC-B2C6-146336C07D14}" srcOrd="0" destOrd="0" presId="urn:microsoft.com/office/officeart/2005/8/layout/hProcess9"/>
    <dgm:cxn modelId="{A7580EB6-80FE-42F8-A3AA-C4A74E18853A}" srcId="{42B57671-CEE2-4928-9B68-AECD9A522991}" destId="{F35F2CE1-AC12-4FF0-8D5F-ACA40110AA91}" srcOrd="0" destOrd="0" parTransId="{7F58AD3D-5015-4158-A14B-DEADF9764ED3}" sibTransId="{EE04BD89-3CC2-4775-94A6-1388C49948AF}"/>
    <dgm:cxn modelId="{1DC053BC-2E81-4439-AEDA-5AD70222B00D}" type="presOf" srcId="{42B57671-CEE2-4928-9B68-AECD9A522991}" destId="{28DC15FD-C63D-4ED6-BC38-A505F501AE43}" srcOrd="0" destOrd="0" presId="urn:microsoft.com/office/officeart/2005/8/layout/hProcess9"/>
    <dgm:cxn modelId="{CD593460-6E9E-4B81-A086-8016EDBE13E7}" type="presParOf" srcId="{28DC15FD-C63D-4ED6-BC38-A505F501AE43}" destId="{13294458-DA75-4D9A-8013-D38E617E6CD2}" srcOrd="0" destOrd="0" presId="urn:microsoft.com/office/officeart/2005/8/layout/hProcess9"/>
    <dgm:cxn modelId="{09D4CF44-1927-4B2F-B7A8-A22BE8425AEC}" type="presParOf" srcId="{28DC15FD-C63D-4ED6-BC38-A505F501AE43}" destId="{52303F67-DF2B-4FC3-A70D-CA551B375C17}" srcOrd="1" destOrd="0" presId="urn:microsoft.com/office/officeart/2005/8/layout/hProcess9"/>
    <dgm:cxn modelId="{26939A41-5BD2-4D1A-806E-EAC69CC263B0}" type="presParOf" srcId="{52303F67-DF2B-4FC3-A70D-CA551B375C17}" destId="{AC4F6608-520C-42AC-B2C6-146336C07D14}" srcOrd="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F46E64-6D48-4CF9-B5D9-6963B682D064}">
      <dsp:nvSpPr>
        <dsp:cNvPr id="0" name=""/>
        <dsp:cNvSpPr/>
      </dsp:nvSpPr>
      <dsp:spPr>
        <a:xfrm>
          <a:off x="3244609" y="1397"/>
          <a:ext cx="3071875" cy="153593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kern="1200" dirty="0" smtClean="0"/>
            <a:t>Value Addition</a:t>
          </a:r>
          <a:endParaRPr lang="en-US" sz="3600" kern="1200" dirty="0"/>
        </a:p>
      </dsp:txBody>
      <dsp:txXfrm>
        <a:off x="3289595" y="46383"/>
        <a:ext cx="2981903" cy="1445965"/>
      </dsp:txXfrm>
    </dsp:sp>
    <dsp:sp modelId="{EF008172-7037-4216-B40D-76D42798791D}">
      <dsp:nvSpPr>
        <dsp:cNvPr id="0" name=""/>
        <dsp:cNvSpPr/>
      </dsp:nvSpPr>
      <dsp:spPr>
        <a:xfrm rot="3600000">
          <a:off x="5248744" y="2696103"/>
          <a:ext cx="1598780" cy="537578"/>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en-US" sz="2300" kern="1200"/>
        </a:p>
      </dsp:txBody>
      <dsp:txXfrm>
        <a:off x="5410017" y="2803619"/>
        <a:ext cx="1276234" cy="322546"/>
      </dsp:txXfrm>
    </dsp:sp>
    <dsp:sp modelId="{2668C72F-1B77-4ADF-A4DC-FD810B1361CF}">
      <dsp:nvSpPr>
        <dsp:cNvPr id="0" name=""/>
        <dsp:cNvSpPr/>
      </dsp:nvSpPr>
      <dsp:spPr>
        <a:xfrm>
          <a:off x="5779785" y="4392450"/>
          <a:ext cx="3071875" cy="153593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kern="1200" dirty="0" smtClean="0"/>
            <a:t>Export Promotion</a:t>
          </a:r>
          <a:endParaRPr lang="en-US" sz="3600" kern="1200" dirty="0"/>
        </a:p>
      </dsp:txBody>
      <dsp:txXfrm>
        <a:off x="5824771" y="4437436"/>
        <a:ext cx="2981903" cy="1445965"/>
      </dsp:txXfrm>
    </dsp:sp>
    <dsp:sp modelId="{BBD41053-F0FF-45A3-921D-129B9AC90FFC}">
      <dsp:nvSpPr>
        <dsp:cNvPr id="0" name=""/>
        <dsp:cNvSpPr/>
      </dsp:nvSpPr>
      <dsp:spPr>
        <a:xfrm rot="10800000">
          <a:off x="3981157" y="4891630"/>
          <a:ext cx="1598780" cy="537578"/>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en-US" sz="2300" kern="1200"/>
        </a:p>
      </dsp:txBody>
      <dsp:txXfrm rot="10800000">
        <a:off x="4142430" y="4999146"/>
        <a:ext cx="1276234" cy="322546"/>
      </dsp:txXfrm>
    </dsp:sp>
    <dsp:sp modelId="{5EA460EB-92DE-4017-B9F3-F165FC1BD516}">
      <dsp:nvSpPr>
        <dsp:cNvPr id="0" name=""/>
        <dsp:cNvSpPr/>
      </dsp:nvSpPr>
      <dsp:spPr>
        <a:xfrm>
          <a:off x="709434" y="4392450"/>
          <a:ext cx="3071875" cy="153593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kern="1200" dirty="0" smtClean="0"/>
            <a:t>Diversification</a:t>
          </a:r>
          <a:endParaRPr lang="en-US" sz="3600" kern="1200" dirty="0"/>
        </a:p>
      </dsp:txBody>
      <dsp:txXfrm>
        <a:off x="754420" y="4437436"/>
        <a:ext cx="2981903" cy="1445965"/>
      </dsp:txXfrm>
    </dsp:sp>
    <dsp:sp modelId="{241A26B5-F62B-4427-BD9A-7EA84EE00511}">
      <dsp:nvSpPr>
        <dsp:cNvPr id="0" name=""/>
        <dsp:cNvSpPr/>
      </dsp:nvSpPr>
      <dsp:spPr>
        <a:xfrm rot="18000000">
          <a:off x="2713569" y="2696103"/>
          <a:ext cx="1598780" cy="537578"/>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en-US" sz="2300" kern="1200"/>
        </a:p>
      </dsp:txBody>
      <dsp:txXfrm>
        <a:off x="2874842" y="2803619"/>
        <a:ext cx="1276234" cy="3225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0FE3E1-D04B-4AEE-8E1C-7D68514AE836}">
      <dsp:nvSpPr>
        <dsp:cNvPr id="0" name=""/>
        <dsp:cNvSpPr/>
      </dsp:nvSpPr>
      <dsp:spPr>
        <a:xfrm>
          <a:off x="4583" y="455568"/>
          <a:ext cx="2756296" cy="980674"/>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09728" rIns="192024" bIns="109728" numCol="1" spcCol="1270" anchor="ctr" anchorCtr="0">
          <a:noAutofit/>
        </a:bodyPr>
        <a:lstStyle/>
        <a:p>
          <a:pPr lvl="0" algn="ctr" defTabSz="1200150">
            <a:lnSpc>
              <a:spcPct val="90000"/>
            </a:lnSpc>
            <a:spcBef>
              <a:spcPct val="0"/>
            </a:spcBef>
            <a:spcAft>
              <a:spcPct val="35000"/>
            </a:spcAft>
          </a:pPr>
          <a:r>
            <a:rPr lang="en-US" sz="2700" kern="1200" dirty="0" smtClean="0"/>
            <a:t>Trade Policy</a:t>
          </a:r>
          <a:endParaRPr lang="en-US" sz="2700" kern="1200" dirty="0"/>
        </a:p>
      </dsp:txBody>
      <dsp:txXfrm>
        <a:off x="4583" y="455568"/>
        <a:ext cx="2756296" cy="980674"/>
      </dsp:txXfrm>
    </dsp:sp>
    <dsp:sp modelId="{75CA6CFC-A737-4654-BE89-60A5F4926B92}">
      <dsp:nvSpPr>
        <dsp:cNvPr id="0" name=""/>
        <dsp:cNvSpPr/>
      </dsp:nvSpPr>
      <dsp:spPr>
        <a:xfrm>
          <a:off x="4583" y="1436242"/>
          <a:ext cx="2756296" cy="2038162"/>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l" defTabSz="1200150">
            <a:lnSpc>
              <a:spcPct val="90000"/>
            </a:lnSpc>
            <a:spcBef>
              <a:spcPct val="0"/>
            </a:spcBef>
            <a:spcAft>
              <a:spcPct val="15000"/>
            </a:spcAft>
            <a:buChar char="••"/>
          </a:pPr>
          <a:r>
            <a:rPr lang="en-US" sz="2700" kern="1200" dirty="0" smtClean="0"/>
            <a:t>Quotas</a:t>
          </a:r>
          <a:endParaRPr lang="en-US" sz="2700" kern="1200" dirty="0"/>
        </a:p>
        <a:p>
          <a:pPr marL="228600" lvl="1" indent="-228600" algn="l" defTabSz="1200150">
            <a:lnSpc>
              <a:spcPct val="90000"/>
            </a:lnSpc>
            <a:spcBef>
              <a:spcPct val="0"/>
            </a:spcBef>
            <a:spcAft>
              <a:spcPct val="15000"/>
            </a:spcAft>
            <a:buChar char="••"/>
          </a:pPr>
          <a:r>
            <a:rPr lang="en-US" sz="2700" kern="1200" dirty="0" smtClean="0"/>
            <a:t>Prohibitions</a:t>
          </a:r>
          <a:endParaRPr lang="en-US" sz="2700" kern="1200" dirty="0"/>
        </a:p>
        <a:p>
          <a:pPr marL="228600" lvl="1" indent="-228600" algn="l" defTabSz="1200150">
            <a:lnSpc>
              <a:spcPct val="90000"/>
            </a:lnSpc>
            <a:spcBef>
              <a:spcPct val="0"/>
            </a:spcBef>
            <a:spcAft>
              <a:spcPct val="15000"/>
            </a:spcAft>
            <a:buChar char="••"/>
          </a:pPr>
          <a:r>
            <a:rPr lang="en-US" sz="2700" kern="1200" dirty="0" smtClean="0"/>
            <a:t>Tariffs</a:t>
          </a:r>
          <a:endParaRPr lang="en-US" sz="2700" kern="1200" dirty="0"/>
        </a:p>
      </dsp:txBody>
      <dsp:txXfrm>
        <a:off x="4583" y="1436242"/>
        <a:ext cx="2756296" cy="2038162"/>
      </dsp:txXfrm>
    </dsp:sp>
    <dsp:sp modelId="{D1788B85-ABCA-468E-B92A-0C3F67E2184D}">
      <dsp:nvSpPr>
        <dsp:cNvPr id="0" name=""/>
        <dsp:cNvSpPr/>
      </dsp:nvSpPr>
      <dsp:spPr>
        <a:xfrm>
          <a:off x="3146762" y="455568"/>
          <a:ext cx="2756296" cy="980674"/>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09728" rIns="192024" bIns="109728" numCol="1" spcCol="1270" anchor="ctr" anchorCtr="0">
          <a:noAutofit/>
        </a:bodyPr>
        <a:lstStyle/>
        <a:p>
          <a:pPr lvl="0" algn="ctr" defTabSz="1200150">
            <a:lnSpc>
              <a:spcPct val="90000"/>
            </a:lnSpc>
            <a:spcBef>
              <a:spcPct val="0"/>
            </a:spcBef>
            <a:spcAft>
              <a:spcPct val="35000"/>
            </a:spcAft>
          </a:pPr>
          <a:r>
            <a:rPr lang="en-US" sz="2700" kern="1200" dirty="0" smtClean="0"/>
            <a:t>Bottlenecks and Upgrading</a:t>
          </a:r>
          <a:endParaRPr lang="en-US" sz="2700" kern="1200" dirty="0"/>
        </a:p>
      </dsp:txBody>
      <dsp:txXfrm>
        <a:off x="3146762" y="455568"/>
        <a:ext cx="2756296" cy="980674"/>
      </dsp:txXfrm>
    </dsp:sp>
    <dsp:sp modelId="{030697FC-485C-4053-B110-115E5E694768}">
      <dsp:nvSpPr>
        <dsp:cNvPr id="0" name=""/>
        <dsp:cNvSpPr/>
      </dsp:nvSpPr>
      <dsp:spPr>
        <a:xfrm>
          <a:off x="3146762" y="1436242"/>
          <a:ext cx="2756296" cy="2038162"/>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l" defTabSz="1200150">
            <a:lnSpc>
              <a:spcPct val="90000"/>
            </a:lnSpc>
            <a:spcBef>
              <a:spcPct val="0"/>
            </a:spcBef>
            <a:spcAft>
              <a:spcPct val="15000"/>
            </a:spcAft>
            <a:buChar char="••"/>
          </a:pPr>
          <a:r>
            <a:rPr lang="en-US" sz="2700" kern="1200" dirty="0" smtClean="0"/>
            <a:t>Facilities</a:t>
          </a:r>
          <a:endParaRPr lang="en-US" sz="2700" kern="1200" dirty="0"/>
        </a:p>
        <a:p>
          <a:pPr marL="228600" lvl="1" indent="-228600" algn="l" defTabSz="1200150">
            <a:lnSpc>
              <a:spcPct val="90000"/>
            </a:lnSpc>
            <a:spcBef>
              <a:spcPct val="0"/>
            </a:spcBef>
            <a:spcAft>
              <a:spcPct val="15000"/>
            </a:spcAft>
            <a:buChar char="••"/>
          </a:pPr>
          <a:r>
            <a:rPr lang="en-US" sz="2700" kern="1200" dirty="0" smtClean="0"/>
            <a:t>Technology</a:t>
          </a:r>
          <a:endParaRPr lang="en-US" sz="2700" kern="1200" dirty="0"/>
        </a:p>
        <a:p>
          <a:pPr marL="228600" lvl="1" indent="-228600" algn="l" defTabSz="1200150">
            <a:lnSpc>
              <a:spcPct val="90000"/>
            </a:lnSpc>
            <a:spcBef>
              <a:spcPct val="0"/>
            </a:spcBef>
            <a:spcAft>
              <a:spcPct val="15000"/>
            </a:spcAft>
            <a:buChar char="••"/>
          </a:pPr>
          <a:r>
            <a:rPr lang="en-US" sz="2700" kern="1200" dirty="0" smtClean="0"/>
            <a:t>Administration</a:t>
          </a:r>
          <a:endParaRPr lang="en-US" sz="2700" kern="1200" dirty="0"/>
        </a:p>
      </dsp:txBody>
      <dsp:txXfrm>
        <a:off x="3146762" y="1436242"/>
        <a:ext cx="2756296" cy="2038162"/>
      </dsp:txXfrm>
    </dsp:sp>
    <dsp:sp modelId="{6E944DA6-E473-4765-B386-41A27697499B}">
      <dsp:nvSpPr>
        <dsp:cNvPr id="0" name=""/>
        <dsp:cNvSpPr/>
      </dsp:nvSpPr>
      <dsp:spPr>
        <a:xfrm>
          <a:off x="6288940" y="467003"/>
          <a:ext cx="2756296" cy="980674"/>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09728" rIns="192024" bIns="109728" numCol="1" spcCol="1270" anchor="ctr" anchorCtr="0">
          <a:noAutofit/>
        </a:bodyPr>
        <a:lstStyle/>
        <a:p>
          <a:pPr lvl="0" algn="ctr" defTabSz="1200150">
            <a:lnSpc>
              <a:spcPct val="90000"/>
            </a:lnSpc>
            <a:spcBef>
              <a:spcPct val="0"/>
            </a:spcBef>
            <a:spcAft>
              <a:spcPct val="35000"/>
            </a:spcAft>
          </a:pPr>
          <a:r>
            <a:rPr lang="en-US" sz="2700" kern="1200" dirty="0" smtClean="0"/>
            <a:t>Barriers</a:t>
          </a:r>
          <a:endParaRPr lang="en-US" sz="2700" kern="1200" dirty="0"/>
        </a:p>
      </dsp:txBody>
      <dsp:txXfrm>
        <a:off x="6288940" y="467003"/>
        <a:ext cx="2756296" cy="980674"/>
      </dsp:txXfrm>
    </dsp:sp>
    <dsp:sp modelId="{6BC2EBBA-80A3-4906-B73A-DBBBE881BDA4}">
      <dsp:nvSpPr>
        <dsp:cNvPr id="0" name=""/>
        <dsp:cNvSpPr/>
      </dsp:nvSpPr>
      <dsp:spPr>
        <a:xfrm>
          <a:off x="6288940" y="1436242"/>
          <a:ext cx="2756296" cy="2038162"/>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l" defTabSz="1200150">
            <a:lnSpc>
              <a:spcPct val="90000"/>
            </a:lnSpc>
            <a:spcBef>
              <a:spcPct val="0"/>
            </a:spcBef>
            <a:spcAft>
              <a:spcPct val="15000"/>
            </a:spcAft>
            <a:buChar char="••"/>
          </a:pPr>
          <a:r>
            <a:rPr lang="en-US" sz="2700" kern="1200" dirty="0" smtClean="0"/>
            <a:t>Technical</a:t>
          </a:r>
          <a:endParaRPr lang="en-US" sz="2700" kern="1200" dirty="0"/>
        </a:p>
        <a:p>
          <a:pPr marL="228600" lvl="1" indent="-228600" algn="l" defTabSz="1200150">
            <a:lnSpc>
              <a:spcPct val="90000"/>
            </a:lnSpc>
            <a:spcBef>
              <a:spcPct val="0"/>
            </a:spcBef>
            <a:spcAft>
              <a:spcPct val="15000"/>
            </a:spcAft>
            <a:buChar char="••"/>
          </a:pPr>
          <a:r>
            <a:rPr lang="en-US" sz="2700" kern="1200" dirty="0" smtClean="0"/>
            <a:t>Phytosanitary Standards</a:t>
          </a:r>
          <a:endParaRPr lang="en-US" sz="2700" kern="1200" dirty="0"/>
        </a:p>
      </dsp:txBody>
      <dsp:txXfrm>
        <a:off x="6288940" y="1436242"/>
        <a:ext cx="2756296" cy="2038162"/>
      </dsp:txXfrm>
    </dsp:sp>
    <dsp:sp modelId="{1F1185AB-3BA9-4ED5-8912-DD32A397E149}">
      <dsp:nvSpPr>
        <dsp:cNvPr id="0" name=""/>
        <dsp:cNvSpPr/>
      </dsp:nvSpPr>
      <dsp:spPr>
        <a:xfrm>
          <a:off x="9431119" y="455568"/>
          <a:ext cx="2756296" cy="980674"/>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09728" rIns="192024" bIns="109728" numCol="1" spcCol="1270" anchor="ctr" anchorCtr="0">
          <a:noAutofit/>
        </a:bodyPr>
        <a:lstStyle/>
        <a:p>
          <a:pPr lvl="0" algn="ctr" defTabSz="1200150">
            <a:lnSpc>
              <a:spcPct val="90000"/>
            </a:lnSpc>
            <a:spcBef>
              <a:spcPct val="0"/>
            </a:spcBef>
            <a:spcAft>
              <a:spcPct val="35000"/>
            </a:spcAft>
          </a:pPr>
          <a:r>
            <a:rPr lang="en-US" sz="2700" kern="1200" dirty="0" smtClean="0"/>
            <a:t>Markets</a:t>
          </a:r>
          <a:endParaRPr lang="en-US" sz="2700" kern="1200" dirty="0"/>
        </a:p>
      </dsp:txBody>
      <dsp:txXfrm>
        <a:off x="9431119" y="455568"/>
        <a:ext cx="2756296" cy="980674"/>
      </dsp:txXfrm>
    </dsp:sp>
    <dsp:sp modelId="{ECCA6713-4961-4C58-B75A-526866D7BF95}">
      <dsp:nvSpPr>
        <dsp:cNvPr id="0" name=""/>
        <dsp:cNvSpPr/>
      </dsp:nvSpPr>
      <dsp:spPr>
        <a:xfrm>
          <a:off x="9431119" y="1436242"/>
          <a:ext cx="2756296" cy="2038162"/>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l" defTabSz="1200150">
            <a:lnSpc>
              <a:spcPct val="90000"/>
            </a:lnSpc>
            <a:spcBef>
              <a:spcPct val="0"/>
            </a:spcBef>
            <a:spcAft>
              <a:spcPct val="15000"/>
            </a:spcAft>
            <a:buChar char="••"/>
          </a:pPr>
          <a:r>
            <a:rPr lang="en-US" sz="2700" kern="1200" dirty="0" smtClean="0"/>
            <a:t>Current</a:t>
          </a:r>
          <a:endParaRPr lang="en-US" sz="2700" kern="1200" dirty="0"/>
        </a:p>
        <a:p>
          <a:pPr marL="228600" lvl="1" indent="-228600" algn="l" defTabSz="1200150">
            <a:lnSpc>
              <a:spcPct val="90000"/>
            </a:lnSpc>
            <a:spcBef>
              <a:spcPct val="0"/>
            </a:spcBef>
            <a:spcAft>
              <a:spcPct val="15000"/>
            </a:spcAft>
            <a:buChar char="••"/>
          </a:pPr>
          <a:r>
            <a:rPr lang="en-US" sz="2700" kern="1200" dirty="0" smtClean="0"/>
            <a:t>Potential</a:t>
          </a:r>
          <a:endParaRPr lang="en-US" sz="2700" kern="1200" dirty="0"/>
        </a:p>
        <a:p>
          <a:pPr marL="228600" lvl="1" indent="-228600" algn="l" defTabSz="1200150">
            <a:lnSpc>
              <a:spcPct val="90000"/>
            </a:lnSpc>
            <a:spcBef>
              <a:spcPct val="0"/>
            </a:spcBef>
            <a:spcAft>
              <a:spcPct val="15000"/>
            </a:spcAft>
            <a:buChar char="••"/>
          </a:pPr>
          <a:r>
            <a:rPr lang="en-US" sz="2700" kern="1200" dirty="0" smtClean="0"/>
            <a:t>Barriers to Market Entry</a:t>
          </a:r>
          <a:endParaRPr lang="en-US" sz="2700" kern="1200" dirty="0"/>
        </a:p>
      </dsp:txBody>
      <dsp:txXfrm>
        <a:off x="9431119" y="1436242"/>
        <a:ext cx="2756296" cy="20381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294458-DA75-4D9A-8013-D38E617E6CD2}">
      <dsp:nvSpPr>
        <dsp:cNvPr id="0" name=""/>
        <dsp:cNvSpPr/>
      </dsp:nvSpPr>
      <dsp:spPr>
        <a:xfrm>
          <a:off x="914399" y="0"/>
          <a:ext cx="10363200" cy="533075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A3CE21-EDC1-4C6A-8986-C3EC965700FB}">
      <dsp:nvSpPr>
        <dsp:cNvPr id="0" name=""/>
        <dsp:cNvSpPr/>
      </dsp:nvSpPr>
      <dsp:spPr>
        <a:xfrm>
          <a:off x="2976" y="894948"/>
          <a:ext cx="2728614" cy="354086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t>Cross Study Analysis</a:t>
          </a:r>
        </a:p>
        <a:p>
          <a:pPr lvl="0" algn="ctr" defTabSz="1422400">
            <a:lnSpc>
              <a:spcPct val="90000"/>
            </a:lnSpc>
            <a:spcBef>
              <a:spcPct val="0"/>
            </a:spcBef>
            <a:spcAft>
              <a:spcPct val="35000"/>
            </a:spcAft>
          </a:pPr>
          <a:r>
            <a:rPr lang="en-US" sz="1800" kern="1200" dirty="0" smtClean="0"/>
            <a:t>Literature Review</a:t>
          </a:r>
          <a:endParaRPr lang="en-US" sz="1800" kern="1200" dirty="0"/>
        </a:p>
      </dsp:txBody>
      <dsp:txXfrm>
        <a:off x="136176" y="1028148"/>
        <a:ext cx="2462214" cy="3274460"/>
      </dsp:txXfrm>
    </dsp:sp>
    <dsp:sp modelId="{E23F8173-1D3A-46C7-8850-D015ECAA432E}">
      <dsp:nvSpPr>
        <dsp:cNvPr id="0" name=""/>
        <dsp:cNvSpPr/>
      </dsp:nvSpPr>
      <dsp:spPr>
        <a:xfrm>
          <a:off x="3155453" y="972767"/>
          <a:ext cx="2728614" cy="3385223"/>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t>Preliminary Value Chain Analysis</a:t>
          </a:r>
        </a:p>
        <a:p>
          <a:pPr lvl="0" algn="ctr" defTabSz="1422400">
            <a:lnSpc>
              <a:spcPct val="90000"/>
            </a:lnSpc>
            <a:spcBef>
              <a:spcPct val="0"/>
            </a:spcBef>
            <a:spcAft>
              <a:spcPct val="35000"/>
            </a:spcAft>
          </a:pPr>
          <a:r>
            <a:rPr lang="en-US" sz="1800" kern="1200" dirty="0" smtClean="0"/>
            <a:t>Macroeconomic Analysis</a:t>
          </a:r>
        </a:p>
        <a:p>
          <a:pPr lvl="0" algn="ctr" defTabSz="1422400">
            <a:lnSpc>
              <a:spcPct val="90000"/>
            </a:lnSpc>
            <a:spcBef>
              <a:spcPct val="0"/>
            </a:spcBef>
            <a:spcAft>
              <a:spcPct val="35000"/>
            </a:spcAft>
          </a:pPr>
          <a:r>
            <a:rPr lang="en-US" sz="1800" kern="1200" dirty="0" smtClean="0"/>
            <a:t>Business Environment</a:t>
          </a:r>
        </a:p>
        <a:p>
          <a:pPr lvl="0" algn="ctr" defTabSz="1422400">
            <a:lnSpc>
              <a:spcPct val="90000"/>
            </a:lnSpc>
            <a:spcBef>
              <a:spcPct val="0"/>
            </a:spcBef>
            <a:spcAft>
              <a:spcPct val="35000"/>
            </a:spcAft>
          </a:pPr>
          <a:r>
            <a:rPr lang="en-US" sz="1800" kern="1200" dirty="0" smtClean="0"/>
            <a:t>Key Agricultural Good Case Studies</a:t>
          </a:r>
          <a:endParaRPr lang="en-US" sz="1800" kern="1200" dirty="0"/>
        </a:p>
      </dsp:txBody>
      <dsp:txXfrm>
        <a:off x="3288653" y="1105967"/>
        <a:ext cx="2462214" cy="3118823"/>
      </dsp:txXfrm>
    </dsp:sp>
    <dsp:sp modelId="{AC4F6608-520C-42AC-B2C6-146336C07D14}">
      <dsp:nvSpPr>
        <dsp:cNvPr id="0" name=""/>
        <dsp:cNvSpPr/>
      </dsp:nvSpPr>
      <dsp:spPr>
        <a:xfrm>
          <a:off x="6307931" y="953310"/>
          <a:ext cx="2728614" cy="342413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t>Primary Data Collection</a:t>
          </a:r>
        </a:p>
        <a:p>
          <a:pPr lvl="0" algn="ctr" defTabSz="1422400">
            <a:lnSpc>
              <a:spcPct val="90000"/>
            </a:lnSpc>
            <a:spcBef>
              <a:spcPct val="0"/>
            </a:spcBef>
            <a:spcAft>
              <a:spcPct val="35000"/>
            </a:spcAft>
          </a:pPr>
          <a:r>
            <a:rPr lang="en-US" sz="1800" kern="1200" dirty="0" smtClean="0"/>
            <a:t>In-Country Interviews</a:t>
          </a:r>
        </a:p>
        <a:p>
          <a:pPr lvl="0" algn="ctr" defTabSz="1422400">
            <a:lnSpc>
              <a:spcPct val="90000"/>
            </a:lnSpc>
            <a:spcBef>
              <a:spcPct val="0"/>
            </a:spcBef>
            <a:spcAft>
              <a:spcPct val="35000"/>
            </a:spcAft>
          </a:pPr>
          <a:r>
            <a:rPr lang="en-US" sz="1800" kern="1200" dirty="0" smtClean="0"/>
            <a:t>Distance Interviews</a:t>
          </a:r>
          <a:endParaRPr lang="en-US" sz="1800" kern="1200" dirty="0"/>
        </a:p>
      </dsp:txBody>
      <dsp:txXfrm>
        <a:off x="6441131" y="1086510"/>
        <a:ext cx="2462214" cy="3157737"/>
      </dsp:txXfrm>
    </dsp:sp>
    <dsp:sp modelId="{891676A7-D05E-45EE-9190-F65FCFB3FA20}">
      <dsp:nvSpPr>
        <dsp:cNvPr id="0" name=""/>
        <dsp:cNvSpPr/>
      </dsp:nvSpPr>
      <dsp:spPr>
        <a:xfrm>
          <a:off x="9460408" y="933852"/>
          <a:ext cx="2728614" cy="3463052"/>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t>Policy Solutions</a:t>
          </a:r>
        </a:p>
        <a:p>
          <a:pPr lvl="0" algn="ctr" defTabSz="1422400">
            <a:lnSpc>
              <a:spcPct val="90000"/>
            </a:lnSpc>
            <a:spcBef>
              <a:spcPct val="0"/>
            </a:spcBef>
            <a:spcAft>
              <a:spcPct val="35000"/>
            </a:spcAft>
          </a:pPr>
          <a:r>
            <a:rPr lang="en-US" sz="1800" kern="1200" dirty="0" smtClean="0"/>
            <a:t>Identify Sources of the Problem</a:t>
          </a:r>
        </a:p>
        <a:p>
          <a:pPr lvl="0" algn="ctr" defTabSz="1422400">
            <a:lnSpc>
              <a:spcPct val="90000"/>
            </a:lnSpc>
            <a:spcBef>
              <a:spcPct val="0"/>
            </a:spcBef>
            <a:spcAft>
              <a:spcPct val="35000"/>
            </a:spcAft>
          </a:pPr>
          <a:r>
            <a:rPr lang="en-US" sz="1800" kern="1200" dirty="0" smtClean="0"/>
            <a:t>Identify Options</a:t>
          </a:r>
        </a:p>
        <a:p>
          <a:pPr lvl="0" algn="ctr" defTabSz="1422400">
            <a:lnSpc>
              <a:spcPct val="90000"/>
            </a:lnSpc>
            <a:spcBef>
              <a:spcPct val="0"/>
            </a:spcBef>
            <a:spcAft>
              <a:spcPct val="35000"/>
            </a:spcAft>
          </a:pPr>
          <a:r>
            <a:rPr lang="en-US" sz="1800" kern="1200" dirty="0" smtClean="0"/>
            <a:t>Recommendations</a:t>
          </a:r>
        </a:p>
      </dsp:txBody>
      <dsp:txXfrm>
        <a:off x="9593608" y="1067052"/>
        <a:ext cx="2462214" cy="319665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2E374E-9973-48CD-8E44-B998C6646EEC}">
      <dsp:nvSpPr>
        <dsp:cNvPr id="0" name=""/>
        <dsp:cNvSpPr/>
      </dsp:nvSpPr>
      <dsp:spPr>
        <a:xfrm>
          <a:off x="0" y="487020"/>
          <a:ext cx="11133221" cy="21924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64062" tIns="604012" rIns="864062" bIns="206248" numCol="1" spcCol="1270" anchor="t" anchorCtr="0">
          <a:noAutofit/>
        </a:bodyPr>
        <a:lstStyle/>
        <a:p>
          <a:pPr marL="285750" lvl="1" indent="-285750" algn="l" defTabSz="1289050">
            <a:lnSpc>
              <a:spcPct val="90000"/>
            </a:lnSpc>
            <a:spcBef>
              <a:spcPct val="0"/>
            </a:spcBef>
            <a:spcAft>
              <a:spcPct val="15000"/>
            </a:spcAft>
            <a:buChar char="••"/>
          </a:pPr>
          <a:r>
            <a:rPr lang="en-US" sz="2900" kern="1200" dirty="0" smtClean="0"/>
            <a:t>Better define guidance on incentives</a:t>
          </a:r>
          <a:endParaRPr lang="en-US" sz="2900" kern="1200" dirty="0"/>
        </a:p>
        <a:p>
          <a:pPr marL="285750" lvl="1" indent="-285750" algn="l" defTabSz="1289050">
            <a:lnSpc>
              <a:spcPct val="90000"/>
            </a:lnSpc>
            <a:spcBef>
              <a:spcPct val="0"/>
            </a:spcBef>
            <a:spcAft>
              <a:spcPct val="15000"/>
            </a:spcAft>
            <a:buChar char="••"/>
          </a:pPr>
          <a:r>
            <a:rPr lang="en-US" sz="2900" kern="1200" dirty="0" smtClean="0"/>
            <a:t>Reduce perception of corruption</a:t>
          </a:r>
          <a:endParaRPr lang="en-US" sz="2900" kern="1200" dirty="0"/>
        </a:p>
        <a:p>
          <a:pPr marL="285750" lvl="1" indent="-285750" algn="l" defTabSz="1289050">
            <a:lnSpc>
              <a:spcPct val="90000"/>
            </a:lnSpc>
            <a:spcBef>
              <a:spcPct val="0"/>
            </a:spcBef>
            <a:spcAft>
              <a:spcPct val="15000"/>
            </a:spcAft>
            <a:buChar char="••"/>
          </a:pPr>
          <a:r>
            <a:rPr lang="en-US" sz="2900" kern="1200" dirty="0" smtClean="0"/>
            <a:t>Reduce time needed</a:t>
          </a:r>
          <a:endParaRPr lang="en-US" sz="2900" kern="1200" dirty="0"/>
        </a:p>
      </dsp:txBody>
      <dsp:txXfrm>
        <a:off x="0" y="487020"/>
        <a:ext cx="11133221" cy="2192400"/>
      </dsp:txXfrm>
    </dsp:sp>
    <dsp:sp modelId="{F5F5A0E9-B464-4F87-A32E-8E0CFE581D1F}">
      <dsp:nvSpPr>
        <dsp:cNvPr id="0" name=""/>
        <dsp:cNvSpPr/>
      </dsp:nvSpPr>
      <dsp:spPr>
        <a:xfrm>
          <a:off x="556661" y="58980"/>
          <a:ext cx="7793254" cy="85608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4566" tIns="0" rIns="294566" bIns="0" numCol="1" spcCol="1270" anchor="ctr" anchorCtr="0">
          <a:noAutofit/>
        </a:bodyPr>
        <a:lstStyle/>
        <a:p>
          <a:pPr lvl="0" algn="l" defTabSz="1422400">
            <a:lnSpc>
              <a:spcPct val="90000"/>
            </a:lnSpc>
            <a:spcBef>
              <a:spcPct val="0"/>
            </a:spcBef>
            <a:spcAft>
              <a:spcPct val="35000"/>
            </a:spcAft>
          </a:pPr>
          <a:r>
            <a:rPr lang="en-US" sz="3200" kern="1200" dirty="0" smtClean="0"/>
            <a:t>The Investment Act</a:t>
          </a:r>
          <a:endParaRPr lang="en-US" sz="3200" kern="1200" dirty="0"/>
        </a:p>
      </dsp:txBody>
      <dsp:txXfrm>
        <a:off x="598451" y="100770"/>
        <a:ext cx="7709674" cy="772500"/>
      </dsp:txXfrm>
    </dsp:sp>
    <dsp:sp modelId="{7C0CA048-29C5-448C-8312-9947AA3948DF}">
      <dsp:nvSpPr>
        <dsp:cNvPr id="0" name=""/>
        <dsp:cNvSpPr/>
      </dsp:nvSpPr>
      <dsp:spPr>
        <a:xfrm>
          <a:off x="0" y="3264060"/>
          <a:ext cx="11133221" cy="7308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599063E-4439-4CD8-ADC4-777AAED8498A}">
      <dsp:nvSpPr>
        <dsp:cNvPr id="0" name=""/>
        <dsp:cNvSpPr/>
      </dsp:nvSpPr>
      <dsp:spPr>
        <a:xfrm>
          <a:off x="556661" y="2836020"/>
          <a:ext cx="7793254" cy="85608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4566" tIns="0" rIns="294566" bIns="0" numCol="1" spcCol="1270" anchor="ctr" anchorCtr="0">
          <a:noAutofit/>
        </a:bodyPr>
        <a:lstStyle/>
        <a:p>
          <a:pPr lvl="0" algn="l" defTabSz="1422400">
            <a:lnSpc>
              <a:spcPct val="90000"/>
            </a:lnSpc>
            <a:spcBef>
              <a:spcPct val="0"/>
            </a:spcBef>
            <a:spcAft>
              <a:spcPct val="35000"/>
            </a:spcAft>
          </a:pPr>
          <a:r>
            <a:rPr lang="en-US" sz="3200" kern="1200" dirty="0" smtClean="0"/>
            <a:t>Implementation</a:t>
          </a:r>
          <a:endParaRPr lang="en-US" sz="3200" kern="1200" dirty="0"/>
        </a:p>
      </dsp:txBody>
      <dsp:txXfrm>
        <a:off x="598451" y="2877810"/>
        <a:ext cx="7709674" cy="7725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5016C0-97F4-4312-BE80-C5FCB080ED0B}">
      <dsp:nvSpPr>
        <dsp:cNvPr id="0" name=""/>
        <dsp:cNvSpPr/>
      </dsp:nvSpPr>
      <dsp:spPr>
        <a:xfrm>
          <a:off x="2652" y="436103"/>
          <a:ext cx="1739712" cy="752440"/>
        </a:xfrm>
        <a:prstGeom prst="homePlat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lvl="0" algn="ctr" defTabSz="800100">
            <a:lnSpc>
              <a:spcPct val="90000"/>
            </a:lnSpc>
            <a:spcBef>
              <a:spcPct val="0"/>
            </a:spcBef>
            <a:spcAft>
              <a:spcPct val="35000"/>
            </a:spcAft>
          </a:pPr>
          <a:r>
            <a:rPr lang="en-US" sz="1800" kern="1200" dirty="0" smtClean="0"/>
            <a:t>Input</a:t>
          </a:r>
          <a:endParaRPr lang="en-US" sz="1800" kern="1200" dirty="0"/>
        </a:p>
      </dsp:txBody>
      <dsp:txXfrm>
        <a:off x="2652" y="436103"/>
        <a:ext cx="1551602" cy="752440"/>
      </dsp:txXfrm>
    </dsp:sp>
    <dsp:sp modelId="{E7268658-A88D-44BA-9ECA-F30BF1ABF2DC}">
      <dsp:nvSpPr>
        <dsp:cNvPr id="0" name=""/>
        <dsp:cNvSpPr/>
      </dsp:nvSpPr>
      <dsp:spPr>
        <a:xfrm>
          <a:off x="1251343" y="436103"/>
          <a:ext cx="1923280" cy="752440"/>
        </a:xfrm>
        <a:prstGeom prst="chevron">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45339" rIns="22670" bIns="45339" numCol="1" spcCol="1270" anchor="ctr" anchorCtr="0">
          <a:noAutofit/>
        </a:bodyPr>
        <a:lstStyle/>
        <a:p>
          <a:pPr lvl="0" algn="ctr" defTabSz="755650">
            <a:lnSpc>
              <a:spcPct val="90000"/>
            </a:lnSpc>
            <a:spcBef>
              <a:spcPct val="0"/>
            </a:spcBef>
            <a:spcAft>
              <a:spcPct val="35000"/>
            </a:spcAft>
          </a:pPr>
          <a:r>
            <a:rPr lang="en-US" sz="1700" kern="1200" dirty="0" smtClean="0"/>
            <a:t>Production</a:t>
          </a:r>
          <a:endParaRPr lang="en-US" sz="1700" kern="1200" dirty="0"/>
        </a:p>
      </dsp:txBody>
      <dsp:txXfrm>
        <a:off x="1627563" y="436103"/>
        <a:ext cx="1170840" cy="752440"/>
      </dsp:txXfrm>
    </dsp:sp>
    <dsp:sp modelId="{D8066D86-0DD7-4C24-A396-43A1A063BC66}">
      <dsp:nvSpPr>
        <dsp:cNvPr id="0" name=""/>
        <dsp:cNvSpPr/>
      </dsp:nvSpPr>
      <dsp:spPr>
        <a:xfrm>
          <a:off x="2683603" y="436103"/>
          <a:ext cx="2036583" cy="752440"/>
        </a:xfrm>
        <a:prstGeom prst="chevron">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45339" rIns="22670" bIns="45339" numCol="1" spcCol="1270" anchor="ctr" anchorCtr="0">
          <a:noAutofit/>
        </a:bodyPr>
        <a:lstStyle/>
        <a:p>
          <a:pPr lvl="0" algn="ctr" defTabSz="755650">
            <a:lnSpc>
              <a:spcPct val="90000"/>
            </a:lnSpc>
            <a:spcBef>
              <a:spcPct val="0"/>
            </a:spcBef>
            <a:spcAft>
              <a:spcPct val="35000"/>
            </a:spcAft>
          </a:pPr>
          <a:r>
            <a:rPr lang="en-US" sz="1700" kern="1200" dirty="0" smtClean="0"/>
            <a:t>Harvest</a:t>
          </a:r>
          <a:endParaRPr lang="en-US" sz="1700" kern="1200" dirty="0"/>
        </a:p>
      </dsp:txBody>
      <dsp:txXfrm>
        <a:off x="3059823" y="436103"/>
        <a:ext cx="1284143" cy="752440"/>
      </dsp:txXfrm>
    </dsp:sp>
    <dsp:sp modelId="{C10C51FB-B364-4AA3-B25D-411CB5084AA5}">
      <dsp:nvSpPr>
        <dsp:cNvPr id="0" name=""/>
        <dsp:cNvSpPr/>
      </dsp:nvSpPr>
      <dsp:spPr>
        <a:xfrm>
          <a:off x="4229165" y="436103"/>
          <a:ext cx="2092781" cy="752440"/>
        </a:xfrm>
        <a:prstGeom prst="chevron">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45339" rIns="22670" bIns="45339" numCol="1" spcCol="1270" anchor="ctr" anchorCtr="0">
          <a:noAutofit/>
        </a:bodyPr>
        <a:lstStyle/>
        <a:p>
          <a:pPr lvl="0" algn="ctr" defTabSz="755650">
            <a:lnSpc>
              <a:spcPct val="90000"/>
            </a:lnSpc>
            <a:spcBef>
              <a:spcPct val="0"/>
            </a:spcBef>
            <a:spcAft>
              <a:spcPct val="35000"/>
            </a:spcAft>
          </a:pPr>
          <a:r>
            <a:rPr lang="en-US" sz="1700" kern="1200" dirty="0" smtClean="0"/>
            <a:t>Post-Harvest Handling</a:t>
          </a:r>
          <a:endParaRPr lang="en-US" sz="1700" kern="1200" dirty="0"/>
        </a:p>
      </dsp:txBody>
      <dsp:txXfrm>
        <a:off x="4605385" y="436103"/>
        <a:ext cx="1340341" cy="75244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C4C6F8-5F67-4A0E-8923-5426134DA253}">
      <dsp:nvSpPr>
        <dsp:cNvPr id="0" name=""/>
        <dsp:cNvSpPr/>
      </dsp:nvSpPr>
      <dsp:spPr>
        <a:xfrm>
          <a:off x="5618" y="0"/>
          <a:ext cx="1412348" cy="2586384"/>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lvl="0" algn="ctr" defTabSz="755650">
            <a:lnSpc>
              <a:spcPct val="90000"/>
            </a:lnSpc>
            <a:spcBef>
              <a:spcPct val="0"/>
            </a:spcBef>
            <a:spcAft>
              <a:spcPct val="35000"/>
            </a:spcAft>
          </a:pPr>
          <a:r>
            <a:rPr lang="en-US" sz="1700" kern="1200" dirty="0" smtClean="0"/>
            <a:t>Agrochemical Suppliers</a:t>
          </a:r>
        </a:p>
        <a:p>
          <a:pPr lvl="0" algn="ctr" defTabSz="755650">
            <a:lnSpc>
              <a:spcPct val="90000"/>
            </a:lnSpc>
            <a:spcBef>
              <a:spcPct val="0"/>
            </a:spcBef>
            <a:spcAft>
              <a:spcPct val="35000"/>
            </a:spcAft>
          </a:pPr>
          <a:r>
            <a:rPr lang="en-US" sz="1700" kern="1200" dirty="0" smtClean="0"/>
            <a:t>Seed Suppliers</a:t>
          </a:r>
        </a:p>
        <a:p>
          <a:pPr lvl="0" algn="ctr" defTabSz="755650">
            <a:lnSpc>
              <a:spcPct val="90000"/>
            </a:lnSpc>
            <a:spcBef>
              <a:spcPct val="0"/>
            </a:spcBef>
            <a:spcAft>
              <a:spcPct val="35000"/>
            </a:spcAft>
          </a:pPr>
          <a:r>
            <a:rPr lang="en-US" sz="1700" kern="1200" dirty="0" smtClean="0"/>
            <a:t>Research and Development Institutions</a:t>
          </a:r>
        </a:p>
      </dsp:txBody>
      <dsp:txXfrm>
        <a:off x="5618" y="0"/>
        <a:ext cx="1412348" cy="2586384"/>
      </dsp:txXfrm>
    </dsp:sp>
    <dsp:sp modelId="{B4E368A7-0878-45D7-8365-4365B0478445}">
      <dsp:nvSpPr>
        <dsp:cNvPr id="0" name=""/>
        <dsp:cNvSpPr/>
      </dsp:nvSpPr>
      <dsp:spPr>
        <a:xfrm>
          <a:off x="1502384" y="0"/>
          <a:ext cx="1412348" cy="259570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ctr" defTabSz="800100">
            <a:lnSpc>
              <a:spcPct val="90000"/>
            </a:lnSpc>
            <a:spcBef>
              <a:spcPct val="0"/>
            </a:spcBef>
            <a:spcAft>
              <a:spcPct val="35000"/>
            </a:spcAft>
          </a:pPr>
          <a:r>
            <a:rPr lang="en-US" sz="1800" kern="1200" dirty="0" smtClean="0">
              <a:effectLst/>
              <a:latin typeface="+mn-lt"/>
              <a:ea typeface="Calibri" panose="020F0502020204030204" pitchFamily="34" charset="0"/>
              <a:cs typeface="Times New Roman" panose="02020603050405020304" pitchFamily="18" charset="0"/>
            </a:rPr>
            <a:t>Farmers</a:t>
          </a:r>
        </a:p>
        <a:p>
          <a:pPr lvl="0" algn="ctr" defTabSz="800100">
            <a:lnSpc>
              <a:spcPct val="90000"/>
            </a:lnSpc>
            <a:spcBef>
              <a:spcPct val="0"/>
            </a:spcBef>
            <a:spcAft>
              <a:spcPct val="35000"/>
            </a:spcAft>
          </a:pPr>
          <a:r>
            <a:rPr lang="en-US" sz="1800" kern="1200" dirty="0" smtClean="0">
              <a:effectLst/>
              <a:latin typeface="+mn-lt"/>
              <a:ea typeface="Calibri" panose="020F0502020204030204" pitchFamily="34" charset="0"/>
              <a:cs typeface="Times New Roman" panose="02020603050405020304" pitchFamily="18" charset="0"/>
            </a:rPr>
            <a:t>Farmer Associations</a:t>
          </a:r>
        </a:p>
        <a:p>
          <a:pPr lvl="0" algn="ctr" defTabSz="800100">
            <a:lnSpc>
              <a:spcPct val="90000"/>
            </a:lnSpc>
            <a:spcBef>
              <a:spcPct val="0"/>
            </a:spcBef>
            <a:spcAft>
              <a:spcPct val="35000"/>
            </a:spcAft>
          </a:pPr>
          <a:r>
            <a:rPr lang="en-US" sz="1800" kern="1200" dirty="0" smtClean="0">
              <a:effectLst/>
              <a:latin typeface="+mn-lt"/>
              <a:ea typeface="Calibri" panose="020F0502020204030204" pitchFamily="34" charset="0"/>
              <a:cs typeface="Times New Roman" panose="02020603050405020304" pitchFamily="18" charset="0"/>
            </a:rPr>
            <a:t>Commercial Farms</a:t>
          </a:r>
        </a:p>
        <a:p>
          <a:pPr lvl="0" algn="ctr" defTabSz="800100">
            <a:lnSpc>
              <a:spcPct val="90000"/>
            </a:lnSpc>
            <a:spcBef>
              <a:spcPct val="0"/>
            </a:spcBef>
            <a:spcAft>
              <a:spcPct val="35000"/>
            </a:spcAft>
          </a:pPr>
          <a:r>
            <a:rPr lang="en-US" sz="1800" kern="1200" dirty="0" smtClean="0">
              <a:effectLst/>
              <a:latin typeface="+mn-lt"/>
              <a:cs typeface="Times New Roman" panose="02020603050405020304" pitchFamily="18" charset="0"/>
            </a:rPr>
            <a:t>Machinery Suppliers</a:t>
          </a:r>
        </a:p>
      </dsp:txBody>
      <dsp:txXfrm>
        <a:off x="1502384" y="0"/>
        <a:ext cx="1412348" cy="2595706"/>
      </dsp:txXfrm>
    </dsp:sp>
    <dsp:sp modelId="{7F349F49-E5CC-4D78-B951-01054973936A}">
      <dsp:nvSpPr>
        <dsp:cNvPr id="0" name=""/>
        <dsp:cNvSpPr/>
      </dsp:nvSpPr>
      <dsp:spPr>
        <a:xfrm>
          <a:off x="2987919" y="0"/>
          <a:ext cx="1412348" cy="262231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ctr" defTabSz="800100">
            <a:lnSpc>
              <a:spcPct val="90000"/>
            </a:lnSpc>
            <a:spcBef>
              <a:spcPct val="0"/>
            </a:spcBef>
            <a:spcAft>
              <a:spcPct val="35000"/>
            </a:spcAft>
          </a:pPr>
          <a:r>
            <a:rPr lang="en-US" sz="1800" kern="1200" dirty="0" smtClean="0">
              <a:effectLst/>
              <a:latin typeface="+mn-lt"/>
              <a:ea typeface="Calibri" panose="020F0502020204030204" pitchFamily="34" charset="0"/>
              <a:cs typeface="Times New Roman" panose="02020603050405020304" pitchFamily="18" charset="0"/>
            </a:rPr>
            <a:t>Farmers</a:t>
          </a:r>
        </a:p>
        <a:p>
          <a:pPr lvl="0" algn="ctr" defTabSz="800100">
            <a:lnSpc>
              <a:spcPct val="90000"/>
            </a:lnSpc>
            <a:spcBef>
              <a:spcPct val="0"/>
            </a:spcBef>
            <a:spcAft>
              <a:spcPct val="35000"/>
            </a:spcAft>
          </a:pPr>
          <a:r>
            <a:rPr lang="en-US" sz="1800" kern="1200" dirty="0" smtClean="0">
              <a:effectLst/>
              <a:latin typeface="+mn-lt"/>
              <a:ea typeface="Calibri" panose="020F0502020204030204" pitchFamily="34" charset="0"/>
              <a:cs typeface="Times New Roman" panose="02020603050405020304" pitchFamily="18" charset="0"/>
            </a:rPr>
            <a:t>Farmer Associations</a:t>
          </a:r>
        </a:p>
        <a:p>
          <a:pPr lvl="0" algn="ctr" defTabSz="800100">
            <a:lnSpc>
              <a:spcPct val="90000"/>
            </a:lnSpc>
            <a:spcBef>
              <a:spcPct val="0"/>
            </a:spcBef>
            <a:spcAft>
              <a:spcPct val="35000"/>
            </a:spcAft>
          </a:pPr>
          <a:r>
            <a:rPr lang="en-US" sz="1800" kern="1200" dirty="0" smtClean="0">
              <a:effectLst/>
              <a:latin typeface="+mn-lt"/>
              <a:ea typeface="Calibri" panose="020F0502020204030204" pitchFamily="34" charset="0"/>
              <a:cs typeface="Times New Roman" panose="02020603050405020304" pitchFamily="18" charset="0"/>
            </a:rPr>
            <a:t>Commercial Farms</a:t>
          </a:r>
        </a:p>
        <a:p>
          <a:pPr lvl="0" algn="ctr" defTabSz="800100">
            <a:lnSpc>
              <a:spcPct val="90000"/>
            </a:lnSpc>
            <a:spcBef>
              <a:spcPct val="0"/>
            </a:spcBef>
            <a:spcAft>
              <a:spcPct val="35000"/>
            </a:spcAft>
          </a:pPr>
          <a:r>
            <a:rPr lang="en-US" sz="1800" kern="1200" dirty="0" smtClean="0">
              <a:effectLst/>
              <a:latin typeface="+mn-lt"/>
              <a:ea typeface="Calibri" panose="020F0502020204030204" pitchFamily="34" charset="0"/>
              <a:cs typeface="Times New Roman" panose="02020603050405020304" pitchFamily="18" charset="0"/>
            </a:rPr>
            <a:t>Machinery Suppliers</a:t>
          </a:r>
        </a:p>
        <a:p>
          <a:pPr lvl="0" algn="ctr" defTabSz="800100">
            <a:lnSpc>
              <a:spcPct val="90000"/>
            </a:lnSpc>
            <a:spcBef>
              <a:spcPct val="0"/>
            </a:spcBef>
            <a:spcAft>
              <a:spcPct val="35000"/>
            </a:spcAft>
          </a:pPr>
          <a:endParaRPr lang="en-US" sz="1800" kern="1200" dirty="0">
            <a:latin typeface="+mn-lt"/>
          </a:endParaRPr>
        </a:p>
      </dsp:txBody>
      <dsp:txXfrm>
        <a:off x="2987919" y="0"/>
        <a:ext cx="1412348" cy="2622316"/>
      </dsp:txXfrm>
    </dsp:sp>
    <dsp:sp modelId="{C5511BE7-1994-4BF4-A6CB-DC7B7357DF6C}">
      <dsp:nvSpPr>
        <dsp:cNvPr id="0" name=""/>
        <dsp:cNvSpPr/>
      </dsp:nvSpPr>
      <dsp:spPr>
        <a:xfrm>
          <a:off x="4476833" y="0"/>
          <a:ext cx="1412348" cy="261487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ctr" defTabSz="800100">
            <a:lnSpc>
              <a:spcPct val="90000"/>
            </a:lnSpc>
            <a:spcBef>
              <a:spcPct val="0"/>
            </a:spcBef>
            <a:spcAft>
              <a:spcPct val="35000"/>
            </a:spcAft>
          </a:pPr>
          <a:r>
            <a:rPr lang="en-US" sz="1800" kern="1200" dirty="0" smtClean="0">
              <a:effectLst/>
              <a:latin typeface="+mn-lt"/>
              <a:ea typeface="Calibri" panose="020F0502020204030204" pitchFamily="34" charset="0"/>
              <a:cs typeface="Times New Roman" panose="02020603050405020304" pitchFamily="18" charset="0"/>
            </a:rPr>
            <a:t>Farmers</a:t>
          </a:r>
        </a:p>
        <a:p>
          <a:pPr lvl="0" algn="ctr" defTabSz="800100">
            <a:lnSpc>
              <a:spcPct val="90000"/>
            </a:lnSpc>
            <a:spcBef>
              <a:spcPct val="0"/>
            </a:spcBef>
            <a:spcAft>
              <a:spcPct val="35000"/>
            </a:spcAft>
          </a:pPr>
          <a:r>
            <a:rPr lang="en-US" sz="1800" kern="1200" dirty="0" smtClean="0">
              <a:effectLst/>
              <a:latin typeface="+mn-lt"/>
              <a:ea typeface="Calibri" panose="020F0502020204030204" pitchFamily="34" charset="0"/>
              <a:cs typeface="Times New Roman" panose="02020603050405020304" pitchFamily="18" charset="0"/>
            </a:rPr>
            <a:t>Farmer Association</a:t>
          </a:r>
        </a:p>
        <a:p>
          <a:pPr lvl="0" algn="ctr" defTabSz="800100">
            <a:lnSpc>
              <a:spcPct val="90000"/>
            </a:lnSpc>
            <a:spcBef>
              <a:spcPct val="0"/>
            </a:spcBef>
            <a:spcAft>
              <a:spcPct val="35000"/>
            </a:spcAft>
          </a:pPr>
          <a:r>
            <a:rPr lang="en-US" sz="1800" kern="1200" dirty="0" smtClean="0">
              <a:effectLst/>
              <a:latin typeface="+mn-lt"/>
              <a:ea typeface="Calibri" panose="020F0502020204030204" pitchFamily="34" charset="0"/>
              <a:cs typeface="Times New Roman" panose="02020603050405020304" pitchFamily="18" charset="0"/>
            </a:rPr>
            <a:t>Commercial Farms</a:t>
          </a:r>
        </a:p>
        <a:p>
          <a:pPr lvl="0" algn="ctr" defTabSz="800100">
            <a:lnSpc>
              <a:spcPct val="90000"/>
            </a:lnSpc>
            <a:spcBef>
              <a:spcPct val="0"/>
            </a:spcBef>
            <a:spcAft>
              <a:spcPct val="35000"/>
            </a:spcAft>
          </a:pPr>
          <a:r>
            <a:rPr lang="en-US" sz="1800" kern="1200" dirty="0" smtClean="0">
              <a:effectLst/>
              <a:latin typeface="+mn-lt"/>
              <a:ea typeface="Calibri" panose="020F0502020204030204" pitchFamily="34" charset="0"/>
              <a:cs typeface="Times New Roman" panose="02020603050405020304" pitchFamily="18" charset="0"/>
            </a:rPr>
            <a:t>Machinery </a:t>
          </a:r>
          <a:r>
            <a:rPr lang="en-US" sz="1800" kern="1200" dirty="0" smtClean="0">
              <a:effectLst/>
              <a:latin typeface="+mn-lt"/>
              <a:ea typeface="Calibri" panose="020F0502020204030204" pitchFamily="34" charset="0"/>
              <a:cs typeface="Times New Roman" panose="02020603050405020304" pitchFamily="18" charset="0"/>
            </a:rPr>
            <a:t>Suppliers</a:t>
          </a:r>
          <a:endParaRPr lang="en-US" sz="1800" kern="1200" dirty="0" smtClean="0">
            <a:effectLst/>
            <a:latin typeface="+mn-lt"/>
            <a:ea typeface="Calibri" panose="020F0502020204030204" pitchFamily="34" charset="0"/>
            <a:cs typeface="Times New Roman" panose="02020603050405020304" pitchFamily="18" charset="0"/>
          </a:endParaRPr>
        </a:p>
        <a:p>
          <a:pPr lvl="0" algn="ctr" defTabSz="800100">
            <a:lnSpc>
              <a:spcPct val="90000"/>
            </a:lnSpc>
            <a:spcBef>
              <a:spcPct val="0"/>
            </a:spcBef>
            <a:spcAft>
              <a:spcPct val="35000"/>
            </a:spcAft>
          </a:pPr>
          <a:endParaRPr lang="en-US" sz="1800" kern="1200" dirty="0">
            <a:latin typeface="+mn-lt"/>
          </a:endParaRPr>
        </a:p>
      </dsp:txBody>
      <dsp:txXfrm>
        <a:off x="4476833" y="0"/>
        <a:ext cx="1412348" cy="2614870"/>
      </dsp:txXfrm>
    </dsp:sp>
    <dsp:sp modelId="{0874D8BB-7F24-4C15-8EC9-1CB7788D9F71}">
      <dsp:nvSpPr>
        <dsp:cNvPr id="0" name=""/>
        <dsp:cNvSpPr/>
      </dsp:nvSpPr>
      <dsp:spPr>
        <a:xfrm>
          <a:off x="5953109" y="0"/>
          <a:ext cx="1417435" cy="26190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ctr" defTabSz="800100">
            <a:lnSpc>
              <a:spcPct val="90000"/>
            </a:lnSpc>
            <a:spcBef>
              <a:spcPct val="0"/>
            </a:spcBef>
            <a:spcAft>
              <a:spcPct val="35000"/>
            </a:spcAft>
          </a:pPr>
          <a:r>
            <a:rPr lang="en-US" sz="1800" kern="1200" dirty="0" smtClean="0">
              <a:effectLst/>
              <a:latin typeface="+mn-lt"/>
              <a:ea typeface="Calibri" panose="020F0502020204030204" pitchFamily="34" charset="0"/>
              <a:cs typeface="Times New Roman" panose="02020603050405020304" pitchFamily="18" charset="0"/>
            </a:rPr>
            <a:t>Agro-Processors</a:t>
          </a:r>
        </a:p>
        <a:p>
          <a:pPr lvl="0" algn="ctr" defTabSz="800100">
            <a:lnSpc>
              <a:spcPct val="90000"/>
            </a:lnSpc>
            <a:spcBef>
              <a:spcPct val="0"/>
            </a:spcBef>
            <a:spcAft>
              <a:spcPct val="35000"/>
            </a:spcAft>
          </a:pPr>
          <a:r>
            <a:rPr lang="en-US" sz="1800" kern="1200" dirty="0" smtClean="0">
              <a:effectLst/>
              <a:latin typeface="+mn-lt"/>
              <a:ea typeface="Calibri" panose="020F0502020204030204" pitchFamily="34" charset="0"/>
              <a:cs typeface="Times New Roman" panose="02020603050405020304" pitchFamily="18" charset="0"/>
            </a:rPr>
            <a:t>Food and Drug </a:t>
          </a:r>
          <a:r>
            <a:rPr lang="en-US" sz="1800" kern="1200" dirty="0" smtClean="0">
              <a:effectLst/>
              <a:latin typeface="+mn-lt"/>
              <a:ea typeface="Calibri" panose="020F0502020204030204" pitchFamily="34" charset="0"/>
              <a:cs typeface="Times New Roman" panose="02020603050405020304" pitchFamily="18" charset="0"/>
            </a:rPr>
            <a:t>Department</a:t>
          </a:r>
        </a:p>
        <a:p>
          <a:pPr lvl="0" algn="ctr" defTabSz="800100">
            <a:lnSpc>
              <a:spcPct val="90000"/>
            </a:lnSpc>
            <a:spcBef>
              <a:spcPct val="0"/>
            </a:spcBef>
            <a:spcAft>
              <a:spcPct val="35000"/>
            </a:spcAft>
          </a:pPr>
          <a:r>
            <a:rPr lang="en-US" sz="1800" kern="1200" dirty="0" smtClean="0">
              <a:effectLst/>
              <a:latin typeface="+mn-lt"/>
              <a:ea typeface="Calibri" panose="020F0502020204030204" pitchFamily="34" charset="0"/>
              <a:cs typeface="Times New Roman" panose="02020603050405020304" pitchFamily="18" charset="0"/>
            </a:rPr>
            <a:t> </a:t>
          </a:r>
          <a:endParaRPr lang="en-US" sz="1800" kern="1200" dirty="0" smtClean="0">
            <a:effectLst/>
            <a:latin typeface="+mn-lt"/>
            <a:ea typeface="Calibri" panose="020F0502020204030204" pitchFamily="34" charset="0"/>
            <a:cs typeface="Times New Roman" panose="02020603050405020304" pitchFamily="18" charset="0"/>
          </a:endParaRPr>
        </a:p>
      </dsp:txBody>
      <dsp:txXfrm>
        <a:off x="5953109" y="0"/>
        <a:ext cx="1417435" cy="2619098"/>
      </dsp:txXfrm>
    </dsp:sp>
    <dsp:sp modelId="{778706AC-1D4B-407C-ABCF-C4AE69DC5BBB}">
      <dsp:nvSpPr>
        <dsp:cNvPr id="0" name=""/>
        <dsp:cNvSpPr/>
      </dsp:nvSpPr>
      <dsp:spPr>
        <a:xfrm>
          <a:off x="7434483" y="0"/>
          <a:ext cx="1434631" cy="263419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ctr" defTabSz="800100">
            <a:lnSpc>
              <a:spcPct val="90000"/>
            </a:lnSpc>
            <a:spcBef>
              <a:spcPct val="0"/>
            </a:spcBef>
            <a:spcAft>
              <a:spcPct val="35000"/>
            </a:spcAft>
          </a:pPr>
          <a:r>
            <a:rPr lang="en-US" sz="1800" kern="1200" dirty="0" smtClean="0">
              <a:effectLst/>
              <a:latin typeface="+mn-lt"/>
              <a:ea typeface="Calibri" panose="020F0502020204030204" pitchFamily="34" charset="0"/>
              <a:cs typeface="Times New Roman" panose="02020603050405020304" pitchFamily="18" charset="0"/>
            </a:rPr>
            <a:t>Customs and Narcotics Unit</a:t>
          </a:r>
        </a:p>
        <a:p>
          <a:pPr lvl="0" algn="ctr" defTabSz="800100">
            <a:lnSpc>
              <a:spcPct val="90000"/>
            </a:lnSpc>
            <a:spcBef>
              <a:spcPct val="0"/>
            </a:spcBef>
            <a:spcAft>
              <a:spcPct val="35000"/>
            </a:spcAft>
          </a:pPr>
          <a:r>
            <a:rPr lang="en-US" sz="1800" kern="1200" dirty="0" smtClean="0">
              <a:latin typeface="+mn-lt"/>
              <a:ea typeface="Calibri" panose="020F0502020204030204" pitchFamily="34" charset="0"/>
              <a:cs typeface="Times New Roman" panose="02020603050405020304" pitchFamily="18" charset="0"/>
            </a:rPr>
            <a:t>State</a:t>
          </a:r>
          <a:r>
            <a:rPr lang="en-US" sz="1800" kern="1200" dirty="0" smtClean="0">
              <a:effectLst/>
              <a:latin typeface="+mn-lt"/>
              <a:ea typeface="Calibri" panose="020F0502020204030204" pitchFamily="34" charset="0"/>
              <a:cs typeface="Times New Roman" panose="02020603050405020304" pitchFamily="18" charset="0"/>
            </a:rPr>
            <a:t> </a:t>
          </a:r>
          <a:br>
            <a:rPr lang="en-US" sz="1800" kern="1200" dirty="0" smtClean="0">
              <a:effectLst/>
              <a:latin typeface="+mn-lt"/>
              <a:ea typeface="Calibri" panose="020F0502020204030204" pitchFamily="34" charset="0"/>
              <a:cs typeface="Times New Roman" panose="02020603050405020304" pitchFamily="18" charset="0"/>
            </a:rPr>
          </a:br>
          <a:r>
            <a:rPr lang="en-US" sz="1800" kern="1200" dirty="0" smtClean="0">
              <a:effectLst/>
              <a:latin typeface="+mn-lt"/>
              <a:ea typeface="Calibri" panose="020F0502020204030204" pitchFamily="34" charset="0"/>
              <a:cs typeface="Times New Roman" panose="02020603050405020304" pitchFamily="18" charset="0"/>
            </a:rPr>
            <a:t>Packaging Facilities </a:t>
          </a:r>
        </a:p>
        <a:p>
          <a:pPr lvl="0" algn="ctr" defTabSz="800100">
            <a:lnSpc>
              <a:spcPct val="90000"/>
            </a:lnSpc>
            <a:spcBef>
              <a:spcPct val="0"/>
            </a:spcBef>
            <a:spcAft>
              <a:spcPct val="35000"/>
            </a:spcAft>
          </a:pPr>
          <a:r>
            <a:rPr lang="en-US" sz="1800" kern="1200" dirty="0" smtClean="0">
              <a:effectLst/>
              <a:latin typeface="+mn-lt"/>
              <a:ea typeface="Calibri" panose="020F0502020204030204" pitchFamily="34" charset="0"/>
              <a:cs typeface="Times New Roman" panose="02020603050405020304" pitchFamily="18" charset="0"/>
            </a:rPr>
            <a:t>Exporters</a:t>
          </a:r>
        </a:p>
        <a:p>
          <a:pPr lvl="0" algn="ctr" defTabSz="800100">
            <a:lnSpc>
              <a:spcPct val="90000"/>
            </a:lnSpc>
            <a:spcBef>
              <a:spcPct val="0"/>
            </a:spcBef>
            <a:spcAft>
              <a:spcPct val="35000"/>
            </a:spcAft>
          </a:pPr>
          <a:r>
            <a:rPr lang="en-US" sz="1800" kern="1200" dirty="0" smtClean="0">
              <a:effectLst/>
              <a:latin typeface="+mn-lt"/>
              <a:ea typeface="Calibri" panose="020F0502020204030204" pitchFamily="34" charset="0"/>
              <a:cs typeface="Times New Roman" panose="02020603050405020304" pitchFamily="18" charset="0"/>
            </a:rPr>
            <a:t>Agro-Processors</a:t>
          </a:r>
        </a:p>
      </dsp:txBody>
      <dsp:txXfrm>
        <a:off x="7434483" y="0"/>
        <a:ext cx="1434631" cy="2634192"/>
      </dsp:txXfrm>
    </dsp:sp>
    <dsp:sp modelId="{95932F77-4EE8-4ED0-8A39-1EEA6C921ECA}">
      <dsp:nvSpPr>
        <dsp:cNvPr id="0" name=""/>
        <dsp:cNvSpPr/>
      </dsp:nvSpPr>
      <dsp:spPr>
        <a:xfrm>
          <a:off x="8933053" y="0"/>
          <a:ext cx="1410749" cy="264173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ctr" defTabSz="800100">
            <a:lnSpc>
              <a:spcPct val="90000"/>
            </a:lnSpc>
            <a:spcBef>
              <a:spcPct val="0"/>
            </a:spcBef>
            <a:spcAft>
              <a:spcPct val="35000"/>
            </a:spcAft>
          </a:pPr>
          <a:r>
            <a:rPr lang="en-US" sz="1800" kern="1200" dirty="0" smtClean="0">
              <a:effectLst/>
              <a:latin typeface="+mn-lt"/>
              <a:ea typeface="Calibri" panose="020F0502020204030204" pitchFamily="34" charset="0"/>
              <a:cs typeface="Times New Roman" panose="02020603050405020304" pitchFamily="18" charset="0"/>
            </a:rPr>
            <a:t>Exporters</a:t>
          </a:r>
        </a:p>
        <a:p>
          <a:pPr lvl="0" algn="ctr" defTabSz="800100">
            <a:lnSpc>
              <a:spcPct val="90000"/>
            </a:lnSpc>
            <a:spcBef>
              <a:spcPct val="0"/>
            </a:spcBef>
            <a:spcAft>
              <a:spcPct val="35000"/>
            </a:spcAft>
          </a:pPr>
          <a:endParaRPr lang="en-US" sz="1800" kern="1200" dirty="0" smtClean="0">
            <a:effectLst/>
            <a:latin typeface="+mn-lt"/>
            <a:ea typeface="Calibri" panose="020F0502020204030204" pitchFamily="34" charset="0"/>
            <a:cs typeface="Times New Roman" panose="02020603050405020304" pitchFamily="18" charset="0"/>
          </a:endParaRPr>
        </a:p>
        <a:p>
          <a:pPr lvl="0" algn="ctr" defTabSz="800100">
            <a:lnSpc>
              <a:spcPct val="90000"/>
            </a:lnSpc>
            <a:spcBef>
              <a:spcPct val="0"/>
            </a:spcBef>
            <a:spcAft>
              <a:spcPct val="35000"/>
            </a:spcAft>
          </a:pPr>
          <a:r>
            <a:rPr lang="en-US" sz="1800" kern="1200" dirty="0" smtClean="0">
              <a:effectLst/>
              <a:latin typeface="+mn-lt"/>
              <a:ea typeface="Calibri" panose="020F0502020204030204" pitchFamily="34" charset="0"/>
              <a:cs typeface="Times New Roman" panose="02020603050405020304" pitchFamily="18" charset="0"/>
            </a:rPr>
            <a:t>Agro-Processors</a:t>
          </a:r>
        </a:p>
        <a:p>
          <a:pPr lvl="0" algn="ctr" defTabSz="800100">
            <a:lnSpc>
              <a:spcPct val="90000"/>
            </a:lnSpc>
            <a:spcBef>
              <a:spcPct val="0"/>
            </a:spcBef>
            <a:spcAft>
              <a:spcPct val="35000"/>
            </a:spcAft>
          </a:pPr>
          <a:endParaRPr lang="en-US" sz="1800" kern="1200" dirty="0" smtClean="0">
            <a:effectLst/>
            <a:latin typeface="+mn-lt"/>
            <a:ea typeface="Calibri" panose="020F0502020204030204" pitchFamily="34" charset="0"/>
            <a:cs typeface="Times New Roman" panose="02020603050405020304" pitchFamily="18" charset="0"/>
          </a:endParaRPr>
        </a:p>
        <a:p>
          <a:pPr lvl="0" algn="ctr" defTabSz="800100">
            <a:lnSpc>
              <a:spcPct val="90000"/>
            </a:lnSpc>
            <a:spcBef>
              <a:spcPct val="0"/>
            </a:spcBef>
            <a:spcAft>
              <a:spcPct val="35000"/>
            </a:spcAft>
          </a:pPr>
          <a:r>
            <a:rPr lang="en-US" sz="1800" kern="1200" dirty="0" smtClean="0">
              <a:effectLst/>
              <a:latin typeface="+mn-lt"/>
              <a:ea typeface="Calibri" panose="020F0502020204030204" pitchFamily="34" charset="0"/>
              <a:cs typeface="Times New Roman" panose="02020603050405020304" pitchFamily="18" charset="0"/>
            </a:rPr>
            <a:t>Shipping companies</a:t>
          </a:r>
        </a:p>
        <a:p>
          <a:pPr lvl="0" algn="ctr" defTabSz="800100">
            <a:lnSpc>
              <a:spcPct val="90000"/>
            </a:lnSpc>
            <a:spcBef>
              <a:spcPct val="0"/>
            </a:spcBef>
            <a:spcAft>
              <a:spcPct val="35000"/>
            </a:spcAft>
          </a:pPr>
          <a:r>
            <a:rPr lang="en-US" sz="1800" kern="1200" dirty="0" smtClean="0">
              <a:effectLst/>
              <a:latin typeface="+mn-lt"/>
              <a:ea typeface="Calibri" panose="020F0502020204030204" pitchFamily="34" charset="0"/>
              <a:cs typeface="Times New Roman" panose="02020603050405020304" pitchFamily="18" charset="0"/>
            </a:rPr>
            <a:t>Airlines</a:t>
          </a:r>
        </a:p>
      </dsp:txBody>
      <dsp:txXfrm>
        <a:off x="8933053" y="0"/>
        <a:ext cx="1410749" cy="2641732"/>
      </dsp:txXfrm>
    </dsp:sp>
    <dsp:sp modelId="{824B32EA-0693-4FD5-B455-429CB2E909BF}">
      <dsp:nvSpPr>
        <dsp:cNvPr id="0" name=""/>
        <dsp:cNvSpPr/>
      </dsp:nvSpPr>
      <dsp:spPr>
        <a:xfrm>
          <a:off x="10422424" y="0"/>
          <a:ext cx="1426466" cy="2631501"/>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lvl="0" algn="ctr" defTabSz="755650">
            <a:lnSpc>
              <a:spcPct val="90000"/>
            </a:lnSpc>
            <a:spcBef>
              <a:spcPct val="0"/>
            </a:spcBef>
            <a:spcAft>
              <a:spcPct val="35000"/>
            </a:spcAft>
          </a:pPr>
          <a:r>
            <a:rPr lang="en-US" sz="1700" kern="1200" dirty="0" smtClean="0">
              <a:effectLst/>
              <a:latin typeface="+mn-lt"/>
              <a:ea typeface="Calibri" panose="020F0502020204030204" pitchFamily="34" charset="0"/>
              <a:cs typeface="Times New Roman" panose="02020603050405020304" pitchFamily="18" charset="0"/>
            </a:rPr>
            <a:t>Wholesalers</a:t>
          </a:r>
        </a:p>
        <a:p>
          <a:pPr lvl="0" algn="ctr" defTabSz="755650">
            <a:lnSpc>
              <a:spcPct val="90000"/>
            </a:lnSpc>
            <a:spcBef>
              <a:spcPct val="0"/>
            </a:spcBef>
            <a:spcAft>
              <a:spcPct val="35000"/>
            </a:spcAft>
          </a:pPr>
          <a:r>
            <a:rPr lang="en-US" sz="1700" kern="1200" dirty="0" smtClean="0">
              <a:effectLst/>
              <a:latin typeface="+mn-lt"/>
              <a:ea typeface="Calibri" panose="020F0502020204030204" pitchFamily="34" charset="0"/>
              <a:cs typeface="Times New Roman" panose="02020603050405020304" pitchFamily="18" charset="0"/>
            </a:rPr>
            <a:t>Grocers</a:t>
          </a:r>
        </a:p>
        <a:p>
          <a:pPr lvl="0" algn="ctr" defTabSz="755650">
            <a:lnSpc>
              <a:spcPct val="90000"/>
            </a:lnSpc>
            <a:spcBef>
              <a:spcPct val="0"/>
            </a:spcBef>
            <a:spcAft>
              <a:spcPct val="35000"/>
            </a:spcAft>
          </a:pPr>
          <a:r>
            <a:rPr lang="en-US" sz="1700" kern="1200" dirty="0" smtClean="0">
              <a:effectLst/>
              <a:latin typeface="+mn-lt"/>
              <a:ea typeface="Calibri" panose="020F0502020204030204" pitchFamily="34" charset="0"/>
              <a:cs typeface="Times New Roman" panose="02020603050405020304" pitchFamily="18" charset="0"/>
            </a:rPr>
            <a:t>Food and Beverage Companies</a:t>
          </a:r>
        </a:p>
        <a:p>
          <a:pPr lvl="0" algn="ctr" defTabSz="755650">
            <a:lnSpc>
              <a:spcPct val="90000"/>
            </a:lnSpc>
            <a:spcBef>
              <a:spcPct val="0"/>
            </a:spcBef>
            <a:spcAft>
              <a:spcPct val="35000"/>
            </a:spcAft>
          </a:pPr>
          <a:r>
            <a:rPr lang="en-US" sz="1700" kern="1200" dirty="0" smtClean="0">
              <a:effectLst/>
              <a:latin typeface="+mn-lt"/>
              <a:ea typeface="Calibri" panose="020F0502020204030204" pitchFamily="34" charset="0"/>
              <a:cs typeface="Times New Roman" panose="02020603050405020304" pitchFamily="18" charset="0"/>
            </a:rPr>
            <a:t>Agro-Processors</a:t>
          </a:r>
        </a:p>
      </dsp:txBody>
      <dsp:txXfrm>
        <a:off x="10422424" y="0"/>
        <a:ext cx="1426466" cy="263150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C4C6F8-5F67-4A0E-8923-5426134DA253}">
      <dsp:nvSpPr>
        <dsp:cNvPr id="0" name=""/>
        <dsp:cNvSpPr/>
      </dsp:nvSpPr>
      <dsp:spPr>
        <a:xfrm>
          <a:off x="0" y="0"/>
          <a:ext cx="1411444" cy="1618491"/>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lvl="0" algn="ctr" defTabSz="755650">
            <a:lnSpc>
              <a:spcPct val="90000"/>
            </a:lnSpc>
            <a:spcBef>
              <a:spcPct val="0"/>
            </a:spcBef>
            <a:spcAft>
              <a:spcPct val="35000"/>
            </a:spcAft>
          </a:pPr>
          <a:r>
            <a:rPr lang="en-US" sz="1700" kern="1200" dirty="0" smtClean="0"/>
            <a:t>Research and Development </a:t>
          </a:r>
        </a:p>
      </dsp:txBody>
      <dsp:txXfrm>
        <a:off x="0" y="0"/>
        <a:ext cx="1411444" cy="1618491"/>
      </dsp:txXfrm>
    </dsp:sp>
    <dsp:sp modelId="{B4E368A7-0878-45D7-8365-4365B0478445}">
      <dsp:nvSpPr>
        <dsp:cNvPr id="0" name=""/>
        <dsp:cNvSpPr/>
      </dsp:nvSpPr>
      <dsp:spPr>
        <a:xfrm>
          <a:off x="1488585" y="0"/>
          <a:ext cx="1411444" cy="1618491"/>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ctr" defTabSz="800100">
            <a:lnSpc>
              <a:spcPct val="90000"/>
            </a:lnSpc>
            <a:spcBef>
              <a:spcPct val="0"/>
            </a:spcBef>
            <a:spcAft>
              <a:spcPct val="35000"/>
            </a:spcAft>
          </a:pPr>
          <a:r>
            <a:rPr lang="en-US" sz="1800" kern="1200" dirty="0" smtClean="0">
              <a:effectLst/>
              <a:latin typeface="+mn-lt"/>
              <a:cs typeface="Times New Roman" panose="02020603050405020304" pitchFamily="18" charset="0"/>
            </a:rPr>
            <a:t>Planting</a:t>
          </a:r>
        </a:p>
        <a:p>
          <a:pPr lvl="0" algn="ctr" defTabSz="800100">
            <a:lnSpc>
              <a:spcPct val="90000"/>
            </a:lnSpc>
            <a:spcBef>
              <a:spcPct val="0"/>
            </a:spcBef>
            <a:spcAft>
              <a:spcPct val="35000"/>
            </a:spcAft>
          </a:pPr>
          <a:r>
            <a:rPr lang="en-US" sz="1800" kern="1200" dirty="0" smtClean="0">
              <a:effectLst/>
              <a:latin typeface="+mn-lt"/>
              <a:cs typeface="Times New Roman" panose="02020603050405020304" pitchFamily="18" charset="0"/>
            </a:rPr>
            <a:t>Agrochemical</a:t>
          </a:r>
          <a:br>
            <a:rPr lang="en-US" sz="1800" kern="1200" dirty="0" smtClean="0">
              <a:effectLst/>
              <a:latin typeface="+mn-lt"/>
              <a:cs typeface="Times New Roman" panose="02020603050405020304" pitchFamily="18" charset="0"/>
            </a:rPr>
          </a:br>
          <a:r>
            <a:rPr lang="en-US" sz="1800" kern="1200" dirty="0" smtClean="0">
              <a:effectLst/>
              <a:latin typeface="+mn-lt"/>
              <a:cs typeface="Times New Roman" panose="02020603050405020304" pitchFamily="18" charset="0"/>
            </a:rPr>
            <a:t>Application</a:t>
          </a:r>
        </a:p>
        <a:p>
          <a:pPr lvl="0" algn="ctr" defTabSz="800100">
            <a:lnSpc>
              <a:spcPct val="90000"/>
            </a:lnSpc>
            <a:spcBef>
              <a:spcPct val="0"/>
            </a:spcBef>
            <a:spcAft>
              <a:spcPct val="35000"/>
            </a:spcAft>
          </a:pPr>
          <a:r>
            <a:rPr lang="en-US" sz="1800" kern="1200" dirty="0" smtClean="0">
              <a:effectLst/>
              <a:latin typeface="+mn-lt"/>
              <a:cs typeface="Times New Roman" panose="02020603050405020304" pitchFamily="18" charset="0"/>
            </a:rPr>
            <a:t>Production</a:t>
          </a:r>
          <a:endParaRPr lang="en-US" sz="1800" kern="1200" dirty="0" smtClean="0">
            <a:effectLst/>
            <a:latin typeface="+mn-lt"/>
            <a:ea typeface="Calibri" panose="020F0502020204030204" pitchFamily="34" charset="0"/>
            <a:cs typeface="Times New Roman" panose="02020603050405020304" pitchFamily="18" charset="0"/>
          </a:endParaRPr>
        </a:p>
        <a:p>
          <a:pPr lvl="0" algn="ctr" defTabSz="800100">
            <a:lnSpc>
              <a:spcPct val="90000"/>
            </a:lnSpc>
            <a:spcBef>
              <a:spcPct val="0"/>
            </a:spcBef>
            <a:spcAft>
              <a:spcPct val="35000"/>
            </a:spcAft>
          </a:pPr>
          <a:endParaRPr lang="en-US" sz="1800" kern="1200" dirty="0" smtClean="0">
            <a:effectLst/>
            <a:latin typeface="+mn-lt"/>
            <a:cs typeface="Times New Roman" panose="02020603050405020304" pitchFamily="18" charset="0"/>
          </a:endParaRPr>
        </a:p>
      </dsp:txBody>
      <dsp:txXfrm>
        <a:off x="1488585" y="0"/>
        <a:ext cx="1411444" cy="1618491"/>
      </dsp:txXfrm>
    </dsp:sp>
    <dsp:sp modelId="{7F349F49-E5CC-4D78-B951-01054973936A}">
      <dsp:nvSpPr>
        <dsp:cNvPr id="0" name=""/>
        <dsp:cNvSpPr/>
      </dsp:nvSpPr>
      <dsp:spPr>
        <a:xfrm>
          <a:off x="2985830" y="0"/>
          <a:ext cx="1411444" cy="1618491"/>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ctr" defTabSz="800100">
            <a:lnSpc>
              <a:spcPct val="90000"/>
            </a:lnSpc>
            <a:spcBef>
              <a:spcPct val="0"/>
            </a:spcBef>
            <a:spcAft>
              <a:spcPct val="35000"/>
            </a:spcAft>
          </a:pPr>
          <a:r>
            <a:rPr lang="en-US" sz="1800" kern="1200" dirty="0" smtClean="0">
              <a:effectLst/>
              <a:latin typeface="+mn-lt"/>
              <a:cs typeface="Times New Roman" panose="02020603050405020304" pitchFamily="18" charset="0"/>
            </a:rPr>
            <a:t> Harvesting</a:t>
          </a:r>
        </a:p>
        <a:p>
          <a:pPr lvl="0" algn="ctr" defTabSz="800100">
            <a:lnSpc>
              <a:spcPct val="90000"/>
            </a:lnSpc>
            <a:spcBef>
              <a:spcPct val="0"/>
            </a:spcBef>
            <a:spcAft>
              <a:spcPct val="35000"/>
            </a:spcAft>
          </a:pPr>
          <a:endParaRPr lang="en-US" sz="1800" kern="1200" dirty="0">
            <a:latin typeface="+mn-lt"/>
          </a:endParaRPr>
        </a:p>
      </dsp:txBody>
      <dsp:txXfrm>
        <a:off x="2985830" y="0"/>
        <a:ext cx="1411444" cy="1618491"/>
      </dsp:txXfrm>
    </dsp:sp>
    <dsp:sp modelId="{C5511BE7-1994-4BF4-A6CB-DC7B7357DF6C}">
      <dsp:nvSpPr>
        <dsp:cNvPr id="0" name=""/>
        <dsp:cNvSpPr/>
      </dsp:nvSpPr>
      <dsp:spPr>
        <a:xfrm>
          <a:off x="4470234" y="0"/>
          <a:ext cx="1411444" cy="1618491"/>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ctr" defTabSz="800100">
            <a:lnSpc>
              <a:spcPct val="90000"/>
            </a:lnSpc>
            <a:spcBef>
              <a:spcPct val="0"/>
            </a:spcBef>
            <a:spcAft>
              <a:spcPct val="35000"/>
            </a:spcAft>
          </a:pPr>
          <a:r>
            <a:rPr lang="en-US" sz="1800" kern="1200" dirty="0" smtClean="0">
              <a:effectLst/>
              <a:latin typeface="+mn-lt"/>
              <a:ea typeface="Calibri" panose="020F0502020204030204" pitchFamily="34" charset="0"/>
              <a:cs typeface="Times New Roman" panose="02020603050405020304" pitchFamily="18" charset="0"/>
            </a:rPr>
            <a:t>Sorting</a:t>
          </a:r>
        </a:p>
        <a:p>
          <a:pPr lvl="0" algn="ctr" defTabSz="800100">
            <a:lnSpc>
              <a:spcPct val="90000"/>
            </a:lnSpc>
            <a:spcBef>
              <a:spcPct val="0"/>
            </a:spcBef>
            <a:spcAft>
              <a:spcPct val="35000"/>
            </a:spcAft>
          </a:pPr>
          <a:r>
            <a:rPr lang="en-US" sz="1800" kern="1200" dirty="0" smtClean="0">
              <a:effectLst/>
              <a:latin typeface="+mn-lt"/>
              <a:ea typeface="Calibri" panose="020F0502020204030204" pitchFamily="34" charset="0"/>
              <a:cs typeface="Times New Roman" panose="02020603050405020304" pitchFamily="18" charset="0"/>
            </a:rPr>
            <a:t>Trimming</a:t>
          </a:r>
        </a:p>
        <a:p>
          <a:pPr lvl="0" algn="ctr" defTabSz="800100">
            <a:lnSpc>
              <a:spcPct val="90000"/>
            </a:lnSpc>
            <a:spcBef>
              <a:spcPct val="0"/>
            </a:spcBef>
            <a:spcAft>
              <a:spcPct val="35000"/>
            </a:spcAft>
          </a:pPr>
          <a:r>
            <a:rPr lang="en-US" sz="1800" kern="1200" dirty="0" smtClean="0">
              <a:effectLst/>
              <a:latin typeface="+mn-lt"/>
              <a:ea typeface="Calibri" panose="020F0502020204030204" pitchFamily="34" charset="0"/>
              <a:cs typeface="Times New Roman" panose="02020603050405020304" pitchFamily="18" charset="0"/>
            </a:rPr>
            <a:t>Cleaning</a:t>
          </a:r>
          <a:endParaRPr lang="en-US" sz="1800" kern="1200" dirty="0">
            <a:latin typeface="+mn-lt"/>
          </a:endParaRPr>
        </a:p>
      </dsp:txBody>
      <dsp:txXfrm>
        <a:off x="4470234" y="0"/>
        <a:ext cx="1411444" cy="1618491"/>
      </dsp:txXfrm>
    </dsp:sp>
    <dsp:sp modelId="{0874D8BB-7F24-4C15-8EC9-1CB7788D9F71}">
      <dsp:nvSpPr>
        <dsp:cNvPr id="0" name=""/>
        <dsp:cNvSpPr/>
      </dsp:nvSpPr>
      <dsp:spPr>
        <a:xfrm>
          <a:off x="5961731" y="0"/>
          <a:ext cx="1411444" cy="1618491"/>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ctr" defTabSz="800100">
            <a:lnSpc>
              <a:spcPct val="90000"/>
            </a:lnSpc>
            <a:spcBef>
              <a:spcPct val="0"/>
            </a:spcBef>
            <a:spcAft>
              <a:spcPct val="35000"/>
            </a:spcAft>
          </a:pPr>
          <a:r>
            <a:rPr lang="en-US" sz="1800" kern="1200" dirty="0" smtClean="0">
              <a:effectLst/>
              <a:latin typeface="+mn-lt"/>
              <a:ea typeface="Calibri" panose="020F0502020204030204" pitchFamily="34" charset="0"/>
              <a:cs typeface="Times New Roman" panose="02020603050405020304" pitchFamily="18" charset="0"/>
            </a:rPr>
            <a:t>Processing</a:t>
          </a:r>
        </a:p>
        <a:p>
          <a:pPr lvl="0" algn="ctr" defTabSz="800100">
            <a:lnSpc>
              <a:spcPct val="90000"/>
            </a:lnSpc>
            <a:spcBef>
              <a:spcPct val="0"/>
            </a:spcBef>
            <a:spcAft>
              <a:spcPct val="35000"/>
            </a:spcAft>
          </a:pPr>
          <a:r>
            <a:rPr lang="en-US" sz="1800" kern="1200" dirty="0" smtClean="0">
              <a:effectLst/>
              <a:latin typeface="+mn-lt"/>
              <a:ea typeface="Calibri" panose="020F0502020204030204" pitchFamily="34" charset="0"/>
              <a:cs typeface="Times New Roman" panose="02020603050405020304" pitchFamily="18" charset="0"/>
            </a:rPr>
            <a:t>Food Safety Inspection</a:t>
          </a:r>
          <a:endParaRPr lang="en-US" sz="1800" kern="1200" dirty="0">
            <a:latin typeface="+mn-lt"/>
          </a:endParaRPr>
        </a:p>
      </dsp:txBody>
      <dsp:txXfrm>
        <a:off x="5961731" y="0"/>
        <a:ext cx="1411444" cy="1618491"/>
      </dsp:txXfrm>
    </dsp:sp>
    <dsp:sp modelId="{778706AC-1D4B-407C-ABCF-C4AE69DC5BBB}">
      <dsp:nvSpPr>
        <dsp:cNvPr id="0" name=""/>
        <dsp:cNvSpPr/>
      </dsp:nvSpPr>
      <dsp:spPr>
        <a:xfrm>
          <a:off x="7462158" y="166"/>
          <a:ext cx="1411444" cy="1618491"/>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ctr" defTabSz="800100">
            <a:lnSpc>
              <a:spcPct val="90000"/>
            </a:lnSpc>
            <a:spcBef>
              <a:spcPct val="0"/>
            </a:spcBef>
            <a:spcAft>
              <a:spcPct val="35000"/>
            </a:spcAft>
          </a:pPr>
          <a:r>
            <a:rPr lang="en-US" sz="1800" kern="1200" dirty="0" smtClean="0">
              <a:effectLst/>
              <a:latin typeface="+mn-lt"/>
              <a:ea typeface="Calibri" panose="020F0502020204030204" pitchFamily="34" charset="0"/>
              <a:cs typeface="Times New Roman" panose="02020603050405020304" pitchFamily="18" charset="0"/>
            </a:rPr>
            <a:t>Packaging</a:t>
          </a:r>
        </a:p>
        <a:p>
          <a:pPr lvl="0" algn="ctr" defTabSz="800100">
            <a:lnSpc>
              <a:spcPct val="90000"/>
            </a:lnSpc>
            <a:spcBef>
              <a:spcPct val="0"/>
            </a:spcBef>
            <a:spcAft>
              <a:spcPct val="35000"/>
            </a:spcAft>
          </a:pPr>
          <a:r>
            <a:rPr lang="en-US" sz="1800" kern="1200" dirty="0" smtClean="0">
              <a:effectLst/>
              <a:latin typeface="+mn-lt"/>
              <a:ea typeface="Calibri" panose="020F0502020204030204" pitchFamily="34" charset="0"/>
              <a:cs typeface="Times New Roman" panose="02020603050405020304" pitchFamily="18" charset="0"/>
            </a:rPr>
            <a:t>Customs and Narcotics Inspection</a:t>
          </a:r>
          <a:endParaRPr lang="en-US" sz="1800" kern="1200" dirty="0">
            <a:latin typeface="+mn-lt"/>
          </a:endParaRPr>
        </a:p>
      </dsp:txBody>
      <dsp:txXfrm>
        <a:off x="7462158" y="166"/>
        <a:ext cx="1411444" cy="1618491"/>
      </dsp:txXfrm>
    </dsp:sp>
    <dsp:sp modelId="{95932F77-4EE8-4ED0-8A39-1EEA6C921ECA}">
      <dsp:nvSpPr>
        <dsp:cNvPr id="0" name=""/>
        <dsp:cNvSpPr/>
      </dsp:nvSpPr>
      <dsp:spPr>
        <a:xfrm>
          <a:off x="8962264" y="4"/>
          <a:ext cx="1411444" cy="1618491"/>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ctr" defTabSz="800100">
            <a:lnSpc>
              <a:spcPct val="90000"/>
            </a:lnSpc>
            <a:spcBef>
              <a:spcPct val="0"/>
            </a:spcBef>
            <a:spcAft>
              <a:spcPct val="35000"/>
            </a:spcAft>
          </a:pPr>
          <a:r>
            <a:rPr lang="en-US" sz="1800" kern="1200" dirty="0" smtClean="0">
              <a:effectLst/>
              <a:latin typeface="+mn-lt"/>
              <a:ea typeface="Calibri" panose="020F0502020204030204" pitchFamily="34" charset="0"/>
              <a:cs typeface="Times New Roman" panose="02020603050405020304" pitchFamily="18" charset="0"/>
            </a:rPr>
            <a:t>Loading</a:t>
          </a:r>
        </a:p>
        <a:p>
          <a:pPr lvl="0" algn="ctr" defTabSz="800100">
            <a:lnSpc>
              <a:spcPct val="90000"/>
            </a:lnSpc>
            <a:spcBef>
              <a:spcPct val="0"/>
            </a:spcBef>
            <a:spcAft>
              <a:spcPct val="35000"/>
            </a:spcAft>
          </a:pPr>
          <a:r>
            <a:rPr lang="en-US" sz="1800" kern="1200" dirty="0" smtClean="0">
              <a:effectLst/>
              <a:latin typeface="+mn-lt"/>
              <a:ea typeface="Calibri" panose="020F0502020204030204" pitchFamily="34" charset="0"/>
              <a:cs typeface="Times New Roman" panose="02020603050405020304" pitchFamily="18" charset="0"/>
            </a:rPr>
            <a:t>Shipping</a:t>
          </a:r>
        </a:p>
      </dsp:txBody>
      <dsp:txXfrm>
        <a:off x="8962264" y="4"/>
        <a:ext cx="1411444" cy="1618491"/>
      </dsp:txXfrm>
    </dsp:sp>
    <dsp:sp modelId="{824B32EA-0693-4FD5-B455-429CB2E909BF}">
      <dsp:nvSpPr>
        <dsp:cNvPr id="0" name=""/>
        <dsp:cNvSpPr/>
      </dsp:nvSpPr>
      <dsp:spPr>
        <a:xfrm>
          <a:off x="10422023" y="166"/>
          <a:ext cx="1411444" cy="1618491"/>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lvl="0" algn="ctr" defTabSz="755650">
            <a:lnSpc>
              <a:spcPct val="90000"/>
            </a:lnSpc>
            <a:spcBef>
              <a:spcPct val="0"/>
            </a:spcBef>
            <a:spcAft>
              <a:spcPct val="35000"/>
            </a:spcAft>
          </a:pPr>
          <a:r>
            <a:rPr lang="en-US" sz="1700" kern="1200" dirty="0" smtClean="0">
              <a:effectLst/>
              <a:latin typeface="+mn-lt"/>
              <a:ea typeface="Calibri" panose="020F0502020204030204" pitchFamily="34" charset="0"/>
              <a:cs typeface="Times New Roman" panose="02020603050405020304" pitchFamily="18" charset="0"/>
            </a:rPr>
            <a:t>Consumption</a:t>
          </a:r>
        </a:p>
        <a:p>
          <a:pPr lvl="0" algn="ctr" defTabSz="755650">
            <a:lnSpc>
              <a:spcPct val="90000"/>
            </a:lnSpc>
            <a:spcBef>
              <a:spcPct val="0"/>
            </a:spcBef>
            <a:spcAft>
              <a:spcPct val="35000"/>
            </a:spcAft>
          </a:pPr>
          <a:r>
            <a:rPr lang="en-US" sz="1700" kern="1200" dirty="0" smtClean="0">
              <a:effectLst/>
              <a:latin typeface="+mn-lt"/>
              <a:ea typeface="Calibri" panose="020F0502020204030204" pitchFamily="34" charset="0"/>
              <a:cs typeface="Times New Roman" panose="02020603050405020304" pitchFamily="18" charset="0"/>
            </a:rPr>
            <a:t>Further Processing</a:t>
          </a:r>
        </a:p>
        <a:p>
          <a:pPr lvl="0" algn="ctr" defTabSz="755650">
            <a:lnSpc>
              <a:spcPct val="90000"/>
            </a:lnSpc>
            <a:spcBef>
              <a:spcPct val="0"/>
            </a:spcBef>
            <a:spcAft>
              <a:spcPct val="35000"/>
            </a:spcAft>
          </a:pPr>
          <a:r>
            <a:rPr lang="en-US" sz="1700" kern="1200" dirty="0" smtClean="0">
              <a:latin typeface="+mn-lt"/>
              <a:ea typeface="Calibri" panose="020F0502020204030204" pitchFamily="34" charset="0"/>
              <a:cs typeface="Times New Roman" panose="02020603050405020304" pitchFamily="18" charset="0"/>
            </a:rPr>
            <a:t>Re-Export</a:t>
          </a:r>
          <a:endParaRPr lang="en-US" sz="1700" kern="1200" dirty="0">
            <a:latin typeface="+mn-lt"/>
          </a:endParaRPr>
        </a:p>
      </dsp:txBody>
      <dsp:txXfrm>
        <a:off x="10422023" y="166"/>
        <a:ext cx="1411444" cy="161849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5016C0-97F4-4312-BE80-C5FCB080ED0B}">
      <dsp:nvSpPr>
        <dsp:cNvPr id="0" name=""/>
        <dsp:cNvSpPr/>
      </dsp:nvSpPr>
      <dsp:spPr>
        <a:xfrm>
          <a:off x="1911" y="645916"/>
          <a:ext cx="1917882" cy="767153"/>
        </a:xfrm>
        <a:prstGeom prst="homePlat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lvl="0" algn="ctr" defTabSz="711200">
            <a:lnSpc>
              <a:spcPct val="90000"/>
            </a:lnSpc>
            <a:spcBef>
              <a:spcPct val="0"/>
            </a:spcBef>
            <a:spcAft>
              <a:spcPct val="35000"/>
            </a:spcAft>
          </a:pPr>
          <a:r>
            <a:rPr lang="en-US" sz="1600" kern="1200" dirty="0" smtClean="0"/>
            <a:t>Input</a:t>
          </a:r>
          <a:endParaRPr lang="en-US" sz="1600" kern="1200" dirty="0"/>
        </a:p>
      </dsp:txBody>
      <dsp:txXfrm>
        <a:off x="1911" y="645916"/>
        <a:ext cx="1726094" cy="767153"/>
      </dsp:txXfrm>
    </dsp:sp>
    <dsp:sp modelId="{E7268658-A88D-44BA-9ECA-F30BF1ABF2DC}">
      <dsp:nvSpPr>
        <dsp:cNvPr id="0" name=""/>
        <dsp:cNvSpPr/>
      </dsp:nvSpPr>
      <dsp:spPr>
        <a:xfrm>
          <a:off x="1536217" y="645916"/>
          <a:ext cx="1917882" cy="767153"/>
        </a:xfrm>
        <a:prstGeom prst="chevron">
          <a:avLst/>
        </a:prstGeom>
        <a:solidFill>
          <a:schemeClr val="accent2"/>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en-US" sz="1600" kern="1200" dirty="0" smtClean="0"/>
            <a:t>Production</a:t>
          </a:r>
          <a:endParaRPr lang="en-US" sz="1600" kern="1200" dirty="0"/>
        </a:p>
      </dsp:txBody>
      <dsp:txXfrm>
        <a:off x="1919794" y="645916"/>
        <a:ext cx="1150729" cy="767153"/>
      </dsp:txXfrm>
    </dsp:sp>
    <dsp:sp modelId="{D8066D86-0DD7-4C24-A396-43A1A063BC66}">
      <dsp:nvSpPr>
        <dsp:cNvPr id="0" name=""/>
        <dsp:cNvSpPr/>
      </dsp:nvSpPr>
      <dsp:spPr>
        <a:xfrm>
          <a:off x="3070524" y="645916"/>
          <a:ext cx="1917882" cy="767153"/>
        </a:xfrm>
        <a:prstGeom prst="chevron">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en-US" sz="1600" kern="1200" dirty="0" smtClean="0"/>
            <a:t>Harvest</a:t>
          </a:r>
          <a:endParaRPr lang="en-US" sz="1600" kern="1200" dirty="0"/>
        </a:p>
      </dsp:txBody>
      <dsp:txXfrm>
        <a:off x="3454101" y="645916"/>
        <a:ext cx="1150729" cy="767153"/>
      </dsp:txXfrm>
    </dsp:sp>
    <dsp:sp modelId="{C10C51FB-B364-4AA3-B25D-411CB5084AA5}">
      <dsp:nvSpPr>
        <dsp:cNvPr id="0" name=""/>
        <dsp:cNvSpPr/>
      </dsp:nvSpPr>
      <dsp:spPr>
        <a:xfrm>
          <a:off x="4604830" y="645916"/>
          <a:ext cx="1917882" cy="767153"/>
        </a:xfrm>
        <a:prstGeom prst="chevron">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en-US" sz="1600" kern="1200" dirty="0" smtClean="0"/>
            <a:t>Post-Harvest Handling</a:t>
          </a:r>
          <a:endParaRPr lang="en-US" sz="1600" kern="1200" dirty="0"/>
        </a:p>
      </dsp:txBody>
      <dsp:txXfrm>
        <a:off x="4988407" y="645916"/>
        <a:ext cx="1150729" cy="76715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5016C0-97F4-4312-BE80-C5FCB080ED0B}">
      <dsp:nvSpPr>
        <dsp:cNvPr id="0" name=""/>
        <dsp:cNvSpPr/>
      </dsp:nvSpPr>
      <dsp:spPr>
        <a:xfrm>
          <a:off x="1911" y="645916"/>
          <a:ext cx="1917882" cy="767153"/>
        </a:xfrm>
        <a:prstGeom prst="homePlat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lvl="0" algn="ctr" defTabSz="711200">
            <a:lnSpc>
              <a:spcPct val="90000"/>
            </a:lnSpc>
            <a:spcBef>
              <a:spcPct val="0"/>
            </a:spcBef>
            <a:spcAft>
              <a:spcPct val="35000"/>
            </a:spcAft>
          </a:pPr>
          <a:r>
            <a:rPr lang="en-US" sz="1600" kern="1200" dirty="0" smtClean="0"/>
            <a:t>Input</a:t>
          </a:r>
          <a:endParaRPr lang="en-US" sz="1600" kern="1200" dirty="0"/>
        </a:p>
      </dsp:txBody>
      <dsp:txXfrm>
        <a:off x="1911" y="645916"/>
        <a:ext cx="1726094" cy="767153"/>
      </dsp:txXfrm>
    </dsp:sp>
    <dsp:sp modelId="{E7268658-A88D-44BA-9ECA-F30BF1ABF2DC}">
      <dsp:nvSpPr>
        <dsp:cNvPr id="0" name=""/>
        <dsp:cNvSpPr/>
      </dsp:nvSpPr>
      <dsp:spPr>
        <a:xfrm>
          <a:off x="1536217" y="645916"/>
          <a:ext cx="1917882" cy="767153"/>
        </a:xfrm>
        <a:prstGeom prst="chevron">
          <a:avLst/>
        </a:prstGeom>
        <a:solidFill>
          <a:schemeClr val="accent2"/>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en-US" sz="1600" kern="1200" dirty="0" smtClean="0"/>
            <a:t>Production</a:t>
          </a:r>
          <a:endParaRPr lang="en-US" sz="1600" kern="1200" dirty="0"/>
        </a:p>
      </dsp:txBody>
      <dsp:txXfrm>
        <a:off x="1919794" y="645916"/>
        <a:ext cx="1150729" cy="767153"/>
      </dsp:txXfrm>
    </dsp:sp>
    <dsp:sp modelId="{D8066D86-0DD7-4C24-A396-43A1A063BC66}">
      <dsp:nvSpPr>
        <dsp:cNvPr id="0" name=""/>
        <dsp:cNvSpPr/>
      </dsp:nvSpPr>
      <dsp:spPr>
        <a:xfrm>
          <a:off x="3070524" y="645916"/>
          <a:ext cx="1917882" cy="767153"/>
        </a:xfrm>
        <a:prstGeom prst="chevron">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en-US" sz="1600" kern="1200" dirty="0" smtClean="0"/>
            <a:t>Harvest</a:t>
          </a:r>
          <a:endParaRPr lang="en-US" sz="1600" kern="1200" dirty="0"/>
        </a:p>
      </dsp:txBody>
      <dsp:txXfrm>
        <a:off x="3454101" y="645916"/>
        <a:ext cx="1150729" cy="767153"/>
      </dsp:txXfrm>
    </dsp:sp>
    <dsp:sp modelId="{C10C51FB-B364-4AA3-B25D-411CB5084AA5}">
      <dsp:nvSpPr>
        <dsp:cNvPr id="0" name=""/>
        <dsp:cNvSpPr/>
      </dsp:nvSpPr>
      <dsp:spPr>
        <a:xfrm>
          <a:off x="4604830" y="645916"/>
          <a:ext cx="1917882" cy="767153"/>
        </a:xfrm>
        <a:prstGeom prst="chevron">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en-US" sz="1600" kern="1200" dirty="0" smtClean="0"/>
            <a:t>Post-Harvest Handling</a:t>
          </a:r>
          <a:endParaRPr lang="en-US" sz="1600" kern="1200" dirty="0"/>
        </a:p>
      </dsp:txBody>
      <dsp:txXfrm>
        <a:off x="4988407" y="645916"/>
        <a:ext cx="1150729" cy="76715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E569E7-3674-4E3C-B4AA-89CC5BB9D404}">
      <dsp:nvSpPr>
        <dsp:cNvPr id="0" name=""/>
        <dsp:cNvSpPr/>
      </dsp:nvSpPr>
      <dsp:spPr>
        <a:xfrm>
          <a:off x="371052" y="506701"/>
          <a:ext cx="1759989" cy="132684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t>Processing </a:t>
          </a:r>
        </a:p>
        <a:p>
          <a:pPr lvl="0" algn="ctr" defTabSz="977900">
            <a:lnSpc>
              <a:spcPct val="90000"/>
            </a:lnSpc>
            <a:spcBef>
              <a:spcPct val="0"/>
            </a:spcBef>
            <a:spcAft>
              <a:spcPct val="35000"/>
            </a:spcAft>
          </a:pPr>
          <a:r>
            <a:rPr lang="en-US" sz="2200" kern="1200" dirty="0" smtClean="0"/>
            <a:t>Food and Safety Inspection </a:t>
          </a:r>
          <a:endParaRPr lang="en-US" sz="2200" kern="1200" dirty="0"/>
        </a:p>
      </dsp:txBody>
      <dsp:txXfrm>
        <a:off x="371052" y="506701"/>
        <a:ext cx="1759989" cy="1326846"/>
      </dsp:txXfrm>
    </dsp:sp>
    <dsp:sp modelId="{1CDD17B0-EFE6-4B30-9983-C782A5B7BAD7}">
      <dsp:nvSpPr>
        <dsp:cNvPr id="0" name=""/>
        <dsp:cNvSpPr/>
      </dsp:nvSpPr>
      <dsp:spPr>
        <a:xfrm>
          <a:off x="2363273" y="523298"/>
          <a:ext cx="1759989" cy="132684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t>Packaging</a:t>
          </a:r>
        </a:p>
        <a:p>
          <a:pPr lvl="0" algn="ctr" defTabSz="977900">
            <a:lnSpc>
              <a:spcPct val="90000"/>
            </a:lnSpc>
            <a:spcBef>
              <a:spcPct val="0"/>
            </a:spcBef>
            <a:spcAft>
              <a:spcPct val="35000"/>
            </a:spcAft>
          </a:pPr>
          <a:r>
            <a:rPr lang="en-US" sz="2200" kern="1200" dirty="0" smtClean="0"/>
            <a:t>Customs and Narcotics Inspection</a:t>
          </a:r>
          <a:endParaRPr lang="en-US" sz="2200" kern="1200" dirty="0"/>
        </a:p>
      </dsp:txBody>
      <dsp:txXfrm>
        <a:off x="2363273" y="523298"/>
        <a:ext cx="1759989" cy="1326846"/>
      </dsp:txXfrm>
    </dsp:sp>
    <dsp:sp modelId="{B04B385F-9E68-4083-A70A-D4859C122CC3}">
      <dsp:nvSpPr>
        <dsp:cNvPr id="0" name=""/>
        <dsp:cNvSpPr/>
      </dsp:nvSpPr>
      <dsp:spPr>
        <a:xfrm>
          <a:off x="4355407" y="529837"/>
          <a:ext cx="1759989" cy="131376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t>Transport to Point of Exit</a:t>
          </a:r>
        </a:p>
        <a:p>
          <a:pPr lvl="0" algn="ctr" defTabSz="977900">
            <a:lnSpc>
              <a:spcPct val="90000"/>
            </a:lnSpc>
            <a:spcBef>
              <a:spcPct val="0"/>
            </a:spcBef>
            <a:spcAft>
              <a:spcPct val="35000"/>
            </a:spcAft>
          </a:pPr>
          <a:r>
            <a:rPr lang="en-US" sz="2200" kern="1200" dirty="0" smtClean="0"/>
            <a:t>Loaded</a:t>
          </a:r>
          <a:endParaRPr lang="en-US" sz="2200" kern="1200" dirty="0"/>
        </a:p>
      </dsp:txBody>
      <dsp:txXfrm>
        <a:off x="4355407" y="529837"/>
        <a:ext cx="1759989" cy="1313768"/>
      </dsp:txXfrm>
    </dsp:sp>
    <dsp:sp modelId="{58DE5C0D-E2FD-43E1-BFE2-5256F0D38888}">
      <dsp:nvSpPr>
        <dsp:cNvPr id="0" name=""/>
        <dsp:cNvSpPr/>
      </dsp:nvSpPr>
      <dsp:spPr>
        <a:xfrm>
          <a:off x="6347628" y="524489"/>
          <a:ext cx="1759989" cy="132443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t>Consumption</a:t>
          </a:r>
          <a:endParaRPr lang="en-US" sz="2200" kern="1200" dirty="0"/>
        </a:p>
      </dsp:txBody>
      <dsp:txXfrm>
        <a:off x="6347628" y="524489"/>
        <a:ext cx="1759989" cy="132443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DD17B0-EFE6-4B30-9983-C782A5B7BAD7}">
      <dsp:nvSpPr>
        <dsp:cNvPr id="0" name=""/>
        <dsp:cNvSpPr/>
      </dsp:nvSpPr>
      <dsp:spPr>
        <a:xfrm>
          <a:off x="0" y="0"/>
          <a:ext cx="1544097" cy="122954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t>Packaging</a:t>
          </a:r>
          <a:endParaRPr lang="en-US" sz="2200" kern="1200" dirty="0"/>
        </a:p>
      </dsp:txBody>
      <dsp:txXfrm>
        <a:off x="0" y="0"/>
        <a:ext cx="1544097" cy="1229549"/>
      </dsp:txXfrm>
    </dsp:sp>
    <dsp:sp modelId="{664EED95-FFC8-47A4-A7A3-B015AD7CC9DF}">
      <dsp:nvSpPr>
        <dsp:cNvPr id="0" name=""/>
        <dsp:cNvSpPr/>
      </dsp:nvSpPr>
      <dsp:spPr>
        <a:xfrm>
          <a:off x="1596986" y="0"/>
          <a:ext cx="1544097" cy="122954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t>Transport to Point of Exit</a:t>
          </a:r>
          <a:endParaRPr lang="en-US" sz="2200" kern="1200" dirty="0"/>
        </a:p>
      </dsp:txBody>
      <dsp:txXfrm>
        <a:off x="1596986" y="0"/>
        <a:ext cx="1544097" cy="1229549"/>
      </dsp:txXfrm>
    </dsp:sp>
    <dsp:sp modelId="{B04B385F-9E68-4083-A70A-D4859C122CC3}">
      <dsp:nvSpPr>
        <dsp:cNvPr id="0" name=""/>
        <dsp:cNvSpPr/>
      </dsp:nvSpPr>
      <dsp:spPr>
        <a:xfrm>
          <a:off x="3207557" y="0"/>
          <a:ext cx="1544097" cy="122954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t>CANU Inspection</a:t>
          </a:r>
          <a:endParaRPr lang="en-US" sz="2200" kern="1200" dirty="0"/>
        </a:p>
      </dsp:txBody>
      <dsp:txXfrm>
        <a:off x="3207557" y="0"/>
        <a:ext cx="1544097" cy="1229549"/>
      </dsp:txXfrm>
    </dsp:sp>
    <dsp:sp modelId="{58DE5C0D-E2FD-43E1-BFE2-5256F0D38888}">
      <dsp:nvSpPr>
        <dsp:cNvPr id="0" name=""/>
        <dsp:cNvSpPr/>
      </dsp:nvSpPr>
      <dsp:spPr>
        <a:xfrm>
          <a:off x="4822529" y="11"/>
          <a:ext cx="1506112" cy="122954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t>Repackage at Point of Exit</a:t>
          </a:r>
          <a:endParaRPr lang="en-US" sz="2200" kern="1200" dirty="0"/>
        </a:p>
      </dsp:txBody>
      <dsp:txXfrm>
        <a:off x="4822529" y="11"/>
        <a:ext cx="1506112" cy="1229549"/>
      </dsp:txXfrm>
    </dsp:sp>
    <dsp:sp modelId="{1AB51417-2186-4033-ACFF-D188583B7C85}">
      <dsp:nvSpPr>
        <dsp:cNvPr id="0" name=""/>
        <dsp:cNvSpPr/>
      </dsp:nvSpPr>
      <dsp:spPr>
        <a:xfrm>
          <a:off x="6409402" y="0"/>
          <a:ext cx="1544097" cy="122755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t>Distribution to Foreign Market</a:t>
          </a:r>
          <a:endParaRPr lang="en-US" sz="2200" kern="1200" dirty="0"/>
        </a:p>
      </dsp:txBody>
      <dsp:txXfrm>
        <a:off x="6409402" y="0"/>
        <a:ext cx="1544097" cy="122755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DD17B0-EFE6-4B30-9983-C782A5B7BAD7}">
      <dsp:nvSpPr>
        <dsp:cNvPr id="0" name=""/>
        <dsp:cNvSpPr/>
      </dsp:nvSpPr>
      <dsp:spPr>
        <a:xfrm>
          <a:off x="0" y="0"/>
          <a:ext cx="1544097" cy="122954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t>Packaging</a:t>
          </a:r>
          <a:endParaRPr lang="en-US" sz="2200" kern="1200" dirty="0"/>
        </a:p>
      </dsp:txBody>
      <dsp:txXfrm>
        <a:off x="0" y="0"/>
        <a:ext cx="1544097" cy="1229549"/>
      </dsp:txXfrm>
    </dsp:sp>
    <dsp:sp modelId="{664EED95-FFC8-47A4-A7A3-B015AD7CC9DF}">
      <dsp:nvSpPr>
        <dsp:cNvPr id="0" name=""/>
        <dsp:cNvSpPr/>
      </dsp:nvSpPr>
      <dsp:spPr>
        <a:xfrm>
          <a:off x="1596986" y="0"/>
          <a:ext cx="1544097" cy="122954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t>Transport to </a:t>
          </a:r>
          <a:r>
            <a:rPr lang="en-US" sz="2200" kern="1200" dirty="0" smtClean="0"/>
            <a:t>NAREI</a:t>
          </a:r>
          <a:endParaRPr lang="en-US" sz="2200" kern="1200" dirty="0"/>
        </a:p>
      </dsp:txBody>
      <dsp:txXfrm>
        <a:off x="1596986" y="0"/>
        <a:ext cx="1544097" cy="1229549"/>
      </dsp:txXfrm>
    </dsp:sp>
    <dsp:sp modelId="{B04B385F-9E68-4083-A70A-D4859C122CC3}">
      <dsp:nvSpPr>
        <dsp:cNvPr id="0" name=""/>
        <dsp:cNvSpPr/>
      </dsp:nvSpPr>
      <dsp:spPr>
        <a:xfrm>
          <a:off x="3207557" y="0"/>
          <a:ext cx="1544097" cy="122954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t> Quarantine</a:t>
          </a:r>
          <a:endParaRPr lang="en-US" sz="2200" kern="1200" dirty="0"/>
        </a:p>
      </dsp:txBody>
      <dsp:txXfrm>
        <a:off x="3207557" y="0"/>
        <a:ext cx="1544097" cy="1229549"/>
      </dsp:txXfrm>
    </dsp:sp>
    <dsp:sp modelId="{58DE5C0D-E2FD-43E1-BFE2-5256F0D38888}">
      <dsp:nvSpPr>
        <dsp:cNvPr id="0" name=""/>
        <dsp:cNvSpPr/>
      </dsp:nvSpPr>
      <dsp:spPr>
        <a:xfrm>
          <a:off x="4822529" y="11"/>
          <a:ext cx="1506112" cy="122954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t>Transport to Point of Exit</a:t>
          </a:r>
          <a:endParaRPr lang="en-US" sz="2200" kern="1200" dirty="0"/>
        </a:p>
      </dsp:txBody>
      <dsp:txXfrm>
        <a:off x="4822529" y="11"/>
        <a:ext cx="1506112" cy="1229549"/>
      </dsp:txXfrm>
    </dsp:sp>
    <dsp:sp modelId="{1AB51417-2186-4033-ACFF-D188583B7C85}">
      <dsp:nvSpPr>
        <dsp:cNvPr id="0" name=""/>
        <dsp:cNvSpPr/>
      </dsp:nvSpPr>
      <dsp:spPr>
        <a:xfrm>
          <a:off x="6409402" y="0"/>
          <a:ext cx="1544097" cy="122755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t>Distribution to Foreign Market</a:t>
          </a:r>
          <a:endParaRPr lang="en-US" sz="2200" kern="1200" dirty="0"/>
        </a:p>
      </dsp:txBody>
      <dsp:txXfrm>
        <a:off x="6409402" y="0"/>
        <a:ext cx="1544097" cy="1227557"/>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ADFF90-2384-4493-8785-178E9C31F3AD}">
      <dsp:nvSpPr>
        <dsp:cNvPr id="0" name=""/>
        <dsp:cNvSpPr/>
      </dsp:nvSpPr>
      <dsp:spPr>
        <a:xfrm rot="16200000">
          <a:off x="390055" y="-390055"/>
          <a:ext cx="2207915" cy="2988025"/>
        </a:xfrm>
        <a:prstGeom prst="round1Rect">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lvl="0" algn="ctr" defTabSz="889000">
            <a:lnSpc>
              <a:spcPct val="90000"/>
            </a:lnSpc>
            <a:spcBef>
              <a:spcPct val="0"/>
            </a:spcBef>
            <a:spcAft>
              <a:spcPct val="35000"/>
            </a:spcAft>
          </a:pPr>
          <a:r>
            <a:rPr lang="en-US" sz="2000" b="1" kern="1200" dirty="0" smtClean="0"/>
            <a:t>Strengths</a:t>
          </a:r>
          <a:endParaRPr lang="en-US" sz="1300" b="1" kern="1200" dirty="0" smtClean="0"/>
        </a:p>
        <a:p>
          <a:pPr lvl="0" algn="ctr" defTabSz="889000">
            <a:lnSpc>
              <a:spcPct val="90000"/>
            </a:lnSpc>
            <a:spcBef>
              <a:spcPct val="0"/>
            </a:spcBef>
            <a:spcAft>
              <a:spcPct val="35000"/>
            </a:spcAft>
          </a:pPr>
          <a:r>
            <a:rPr lang="en-US" sz="1300" kern="1200" dirty="0" smtClean="0"/>
            <a:t>Low Pesticide Requirements</a:t>
          </a:r>
        </a:p>
        <a:p>
          <a:pPr lvl="0" algn="ctr" defTabSz="889000">
            <a:lnSpc>
              <a:spcPct val="90000"/>
            </a:lnSpc>
            <a:spcBef>
              <a:spcPct val="0"/>
            </a:spcBef>
            <a:spcAft>
              <a:spcPct val="35000"/>
            </a:spcAft>
          </a:pPr>
          <a:r>
            <a:rPr lang="en-US" sz="1300" kern="1200" dirty="0" smtClean="0"/>
            <a:t>Low Production Maintenance</a:t>
          </a:r>
        </a:p>
        <a:p>
          <a:pPr lvl="0" algn="ctr" defTabSz="889000">
            <a:lnSpc>
              <a:spcPct val="90000"/>
            </a:lnSpc>
            <a:spcBef>
              <a:spcPct val="0"/>
            </a:spcBef>
            <a:spcAft>
              <a:spcPct val="35000"/>
            </a:spcAft>
          </a:pPr>
          <a:r>
            <a:rPr lang="en-US" sz="1300" kern="1200" dirty="0" smtClean="0"/>
            <a:t>Easy Transportation, high density and long shelf-life for processed productions </a:t>
          </a:r>
        </a:p>
      </dsp:txBody>
      <dsp:txXfrm rot="5400000">
        <a:off x="0" y="0"/>
        <a:ext cx="2988025" cy="1655936"/>
      </dsp:txXfrm>
    </dsp:sp>
    <dsp:sp modelId="{A4B9BB60-7F74-4A09-8006-0CB884CD92B0}">
      <dsp:nvSpPr>
        <dsp:cNvPr id="0" name=""/>
        <dsp:cNvSpPr/>
      </dsp:nvSpPr>
      <dsp:spPr>
        <a:xfrm>
          <a:off x="2988025" y="0"/>
          <a:ext cx="2988025" cy="2207915"/>
        </a:xfrm>
        <a:prstGeom prst="round1Rect">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lvl="0" algn="ctr" defTabSz="889000">
            <a:lnSpc>
              <a:spcPct val="90000"/>
            </a:lnSpc>
            <a:spcBef>
              <a:spcPct val="0"/>
            </a:spcBef>
            <a:spcAft>
              <a:spcPct val="35000"/>
            </a:spcAft>
          </a:pPr>
          <a:r>
            <a:rPr lang="en-US" sz="2000" b="1" kern="1200" dirty="0" smtClean="0"/>
            <a:t>Opportunities</a:t>
          </a:r>
          <a:endParaRPr lang="en-US" sz="1400" b="1" kern="1200" dirty="0" smtClean="0"/>
        </a:p>
        <a:p>
          <a:pPr lvl="0" algn="ctr" defTabSz="889000">
            <a:lnSpc>
              <a:spcPct val="90000"/>
            </a:lnSpc>
            <a:spcBef>
              <a:spcPct val="0"/>
            </a:spcBef>
            <a:spcAft>
              <a:spcPct val="35000"/>
            </a:spcAft>
          </a:pPr>
          <a:r>
            <a:rPr lang="en-US" sz="1400" kern="1200" dirty="0" smtClean="0"/>
            <a:t>High demand for processed goods in CARICOM and locally</a:t>
          </a:r>
        </a:p>
        <a:p>
          <a:pPr lvl="0" algn="ctr" defTabSz="889000">
            <a:lnSpc>
              <a:spcPct val="90000"/>
            </a:lnSpc>
            <a:spcBef>
              <a:spcPct val="0"/>
            </a:spcBef>
            <a:spcAft>
              <a:spcPct val="35000"/>
            </a:spcAft>
          </a:pPr>
          <a:r>
            <a:rPr lang="en-US" sz="1400" kern="1200" dirty="0" smtClean="0"/>
            <a:t>Niche markets in </a:t>
          </a:r>
          <a:r>
            <a:rPr lang="en-US" sz="1400" kern="1200" dirty="0" smtClean="0"/>
            <a:t>Diaspora</a:t>
          </a:r>
        </a:p>
        <a:p>
          <a:pPr lvl="0" algn="ctr" defTabSz="889000">
            <a:lnSpc>
              <a:spcPct val="90000"/>
            </a:lnSpc>
            <a:spcBef>
              <a:spcPct val="0"/>
            </a:spcBef>
            <a:spcAft>
              <a:spcPct val="35000"/>
            </a:spcAft>
          </a:pPr>
          <a:r>
            <a:rPr lang="en-US" sz="1400" kern="1200" dirty="0" err="1" smtClean="0"/>
            <a:t>Carimbola</a:t>
          </a:r>
          <a:r>
            <a:rPr lang="en-US" sz="1400" kern="1200" dirty="0" smtClean="0"/>
            <a:t> fruit fly eradicated from some regions, under control in most</a:t>
          </a:r>
          <a:endParaRPr lang="en-US" sz="1400" kern="1200" dirty="0"/>
        </a:p>
      </dsp:txBody>
      <dsp:txXfrm>
        <a:off x="2988025" y="0"/>
        <a:ext cx="2988025" cy="1655936"/>
      </dsp:txXfrm>
    </dsp:sp>
    <dsp:sp modelId="{6DA919E5-F927-4C6F-842B-1A1EED73D5FA}">
      <dsp:nvSpPr>
        <dsp:cNvPr id="0" name=""/>
        <dsp:cNvSpPr/>
      </dsp:nvSpPr>
      <dsp:spPr>
        <a:xfrm rot="10800000">
          <a:off x="0" y="2207915"/>
          <a:ext cx="2988025" cy="2207915"/>
        </a:xfrm>
        <a:prstGeom prst="round1Rect">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t>Weaknesses</a:t>
          </a:r>
          <a:endParaRPr lang="en-US" sz="1400" b="1" kern="1200" dirty="0" smtClean="0"/>
        </a:p>
        <a:p>
          <a:pPr lvl="0" algn="ctr" defTabSz="889000">
            <a:lnSpc>
              <a:spcPct val="90000"/>
            </a:lnSpc>
            <a:spcBef>
              <a:spcPct val="0"/>
            </a:spcBef>
            <a:spcAft>
              <a:spcPct val="35000"/>
            </a:spcAft>
          </a:pPr>
          <a:r>
            <a:rPr lang="en-US" sz="1400" kern="1200" dirty="0" smtClean="0"/>
            <a:t>Unknown risk of increasing production scale (pests, diseases)</a:t>
          </a:r>
        </a:p>
        <a:p>
          <a:pPr lvl="0" algn="ctr" defTabSz="889000">
            <a:lnSpc>
              <a:spcPct val="90000"/>
            </a:lnSpc>
            <a:spcBef>
              <a:spcPct val="0"/>
            </a:spcBef>
            <a:spcAft>
              <a:spcPct val="35000"/>
            </a:spcAft>
          </a:pPr>
          <a:r>
            <a:rPr lang="en-US" sz="1400" kern="1200" dirty="0" smtClean="0"/>
            <a:t>Fresh Pepper is bulky during shipping</a:t>
          </a:r>
        </a:p>
        <a:p>
          <a:pPr lvl="0" algn="ctr" defTabSz="889000">
            <a:lnSpc>
              <a:spcPct val="90000"/>
            </a:lnSpc>
            <a:spcBef>
              <a:spcPct val="0"/>
            </a:spcBef>
            <a:spcAft>
              <a:spcPct val="35000"/>
            </a:spcAft>
          </a:pPr>
          <a:r>
            <a:rPr lang="en-US" sz="1400" kern="1200" dirty="0" smtClean="0"/>
            <a:t>Fresh Pepper is prone to rot during shipping</a:t>
          </a:r>
          <a:endParaRPr lang="en-US" sz="1400" kern="1200" dirty="0"/>
        </a:p>
      </dsp:txBody>
      <dsp:txXfrm rot="10800000">
        <a:off x="0" y="2759893"/>
        <a:ext cx="2988025" cy="1655936"/>
      </dsp:txXfrm>
    </dsp:sp>
    <dsp:sp modelId="{93DB8634-F08F-4229-B034-86C3E95659F1}">
      <dsp:nvSpPr>
        <dsp:cNvPr id="0" name=""/>
        <dsp:cNvSpPr/>
      </dsp:nvSpPr>
      <dsp:spPr>
        <a:xfrm rot="5400000">
          <a:off x="3378080" y="1817859"/>
          <a:ext cx="2207915" cy="2988025"/>
        </a:xfrm>
        <a:prstGeom prst="round1Rect">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t>Threats</a:t>
          </a:r>
          <a:endParaRPr lang="en-US" sz="1600" b="1" kern="1200" dirty="0" smtClean="0"/>
        </a:p>
        <a:p>
          <a:pPr lvl="0" algn="ctr" defTabSz="889000">
            <a:lnSpc>
              <a:spcPct val="90000"/>
            </a:lnSpc>
            <a:spcBef>
              <a:spcPct val="0"/>
            </a:spcBef>
            <a:spcAft>
              <a:spcPct val="35000"/>
            </a:spcAft>
          </a:pPr>
          <a:r>
            <a:rPr lang="en-US" sz="1600" kern="1200" dirty="0" smtClean="0"/>
            <a:t>High competition for fresh peppers</a:t>
          </a:r>
        </a:p>
        <a:p>
          <a:pPr lvl="0" algn="ctr" defTabSz="889000">
            <a:lnSpc>
              <a:spcPct val="90000"/>
            </a:lnSpc>
            <a:spcBef>
              <a:spcPct val="0"/>
            </a:spcBef>
            <a:spcAft>
              <a:spcPct val="35000"/>
            </a:spcAft>
          </a:pPr>
          <a:r>
            <a:rPr lang="en-US" sz="1600" kern="1200" dirty="0" smtClean="0"/>
            <a:t>Raw pepper exports to the U.S. prohibited</a:t>
          </a:r>
          <a:endParaRPr lang="en-US" sz="1600" kern="1200" dirty="0"/>
        </a:p>
      </dsp:txBody>
      <dsp:txXfrm rot="-5400000">
        <a:off x="2988026" y="2759893"/>
        <a:ext cx="2988025" cy="1655936"/>
      </dsp:txXfrm>
    </dsp:sp>
    <dsp:sp modelId="{EC3D9709-479F-4AE0-A653-F896CF59B3D0}">
      <dsp:nvSpPr>
        <dsp:cNvPr id="0" name=""/>
        <dsp:cNvSpPr/>
      </dsp:nvSpPr>
      <dsp:spPr>
        <a:xfrm>
          <a:off x="2091617" y="1655936"/>
          <a:ext cx="1792815" cy="1103957"/>
        </a:xfrm>
        <a:prstGeom prst="roundRect">
          <a:avLst/>
        </a:prstGeom>
        <a:solidFill>
          <a:schemeClr val="accent2">
            <a:tint val="6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b="0" kern="1200" dirty="0" smtClean="0"/>
            <a:t>SWOT</a:t>
          </a:r>
          <a:endParaRPr lang="en-US" sz="1500" b="0" kern="1200" dirty="0"/>
        </a:p>
      </dsp:txBody>
      <dsp:txXfrm>
        <a:off x="2145508" y="1709827"/>
        <a:ext cx="1685033" cy="99617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ADFF90-2384-4493-8785-178E9C31F3AD}">
      <dsp:nvSpPr>
        <dsp:cNvPr id="0" name=""/>
        <dsp:cNvSpPr/>
      </dsp:nvSpPr>
      <dsp:spPr>
        <a:xfrm rot="16200000">
          <a:off x="415375" y="-415375"/>
          <a:ext cx="2166419" cy="2997170"/>
        </a:xfrm>
        <a:prstGeom prst="round1Rect">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lvl="0" algn="ctr" defTabSz="800100">
            <a:lnSpc>
              <a:spcPct val="90000"/>
            </a:lnSpc>
            <a:spcBef>
              <a:spcPct val="0"/>
            </a:spcBef>
            <a:spcAft>
              <a:spcPct val="35000"/>
            </a:spcAft>
          </a:pPr>
          <a:r>
            <a:rPr lang="en-US" sz="1800" b="1" kern="1200" dirty="0" smtClean="0"/>
            <a:t>Strengths</a:t>
          </a:r>
          <a:endParaRPr lang="en-US" sz="2000" b="1" kern="1200" dirty="0" smtClean="0"/>
        </a:p>
        <a:p>
          <a:pPr lvl="0" algn="ctr" defTabSz="800100">
            <a:lnSpc>
              <a:spcPct val="90000"/>
            </a:lnSpc>
            <a:spcBef>
              <a:spcPct val="0"/>
            </a:spcBef>
            <a:spcAft>
              <a:spcPct val="35000"/>
            </a:spcAft>
          </a:pPr>
          <a:r>
            <a:rPr lang="en-US" sz="1300" kern="1200" dirty="0" smtClean="0"/>
            <a:t>Transports well</a:t>
          </a:r>
        </a:p>
        <a:p>
          <a:pPr lvl="0" algn="ctr" defTabSz="800100">
            <a:lnSpc>
              <a:spcPct val="90000"/>
            </a:lnSpc>
            <a:spcBef>
              <a:spcPct val="0"/>
            </a:spcBef>
            <a:spcAft>
              <a:spcPct val="35000"/>
            </a:spcAft>
          </a:pPr>
          <a:r>
            <a:rPr lang="en-US" sz="1300" kern="1200" dirty="0" smtClean="0"/>
            <a:t>Soil in coastal land naturally at low-end of pineapple pH requirements</a:t>
          </a:r>
        </a:p>
        <a:p>
          <a:pPr lvl="0" algn="ctr" defTabSz="800100">
            <a:lnSpc>
              <a:spcPct val="90000"/>
            </a:lnSpc>
            <a:spcBef>
              <a:spcPct val="0"/>
            </a:spcBef>
            <a:spcAft>
              <a:spcPct val="35000"/>
            </a:spcAft>
          </a:pPr>
          <a:r>
            <a:rPr lang="en-US" sz="1300" kern="1200" dirty="0" smtClean="0"/>
            <a:t>Consistent tropical climate</a:t>
          </a:r>
        </a:p>
      </dsp:txBody>
      <dsp:txXfrm rot="5400000">
        <a:off x="-1" y="1"/>
        <a:ext cx="2997170" cy="1624814"/>
      </dsp:txXfrm>
    </dsp:sp>
    <dsp:sp modelId="{A4B9BB60-7F74-4A09-8006-0CB884CD92B0}">
      <dsp:nvSpPr>
        <dsp:cNvPr id="0" name=""/>
        <dsp:cNvSpPr/>
      </dsp:nvSpPr>
      <dsp:spPr>
        <a:xfrm>
          <a:off x="2997170" y="0"/>
          <a:ext cx="2997170" cy="2166419"/>
        </a:xfrm>
        <a:prstGeom prst="round1Rect">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lvl="0" algn="ctr" defTabSz="800100">
            <a:lnSpc>
              <a:spcPct val="90000"/>
            </a:lnSpc>
            <a:spcBef>
              <a:spcPct val="0"/>
            </a:spcBef>
            <a:spcAft>
              <a:spcPct val="35000"/>
            </a:spcAft>
          </a:pPr>
          <a:r>
            <a:rPr lang="en-US" sz="1800" b="1" kern="1200" dirty="0" smtClean="0"/>
            <a:t>Opportunities</a:t>
          </a:r>
          <a:endParaRPr lang="en-US" sz="2000" b="1" kern="1200" dirty="0" smtClean="0"/>
        </a:p>
        <a:p>
          <a:pPr lvl="0" algn="ctr" defTabSz="800100">
            <a:lnSpc>
              <a:spcPct val="90000"/>
            </a:lnSpc>
            <a:spcBef>
              <a:spcPct val="0"/>
            </a:spcBef>
            <a:spcAft>
              <a:spcPct val="35000"/>
            </a:spcAft>
          </a:pPr>
          <a:r>
            <a:rPr lang="en-US" sz="1400" kern="1200" dirty="0" smtClean="0"/>
            <a:t>High demand for processed goods </a:t>
          </a:r>
          <a:endParaRPr lang="en-US" sz="1400" kern="1200" dirty="0" smtClean="0"/>
        </a:p>
        <a:p>
          <a:pPr lvl="0" algn="ctr" defTabSz="800100">
            <a:lnSpc>
              <a:spcPct val="90000"/>
            </a:lnSpc>
            <a:spcBef>
              <a:spcPct val="0"/>
            </a:spcBef>
            <a:spcAft>
              <a:spcPct val="35000"/>
            </a:spcAft>
          </a:pPr>
          <a:r>
            <a:rPr lang="en-US" sz="1400" kern="1200" dirty="0" smtClean="0"/>
            <a:t>Fragmented </a:t>
          </a:r>
          <a:r>
            <a:rPr lang="en-US" sz="1400" kern="1200" dirty="0" smtClean="0"/>
            <a:t>juice market</a:t>
          </a:r>
        </a:p>
        <a:p>
          <a:pPr lvl="0" algn="ctr" defTabSz="800100">
            <a:lnSpc>
              <a:spcPct val="90000"/>
            </a:lnSpc>
            <a:spcBef>
              <a:spcPct val="0"/>
            </a:spcBef>
            <a:spcAft>
              <a:spcPct val="35000"/>
            </a:spcAft>
          </a:pPr>
          <a:r>
            <a:rPr lang="en-US" sz="1400" kern="1200" dirty="0" smtClean="0"/>
            <a:t>CARICOM Demand (Tourism)</a:t>
          </a:r>
        </a:p>
        <a:p>
          <a:pPr lvl="0" algn="ctr" defTabSz="800100">
            <a:lnSpc>
              <a:spcPct val="90000"/>
            </a:lnSpc>
            <a:spcBef>
              <a:spcPct val="0"/>
            </a:spcBef>
            <a:spcAft>
              <a:spcPct val="35000"/>
            </a:spcAft>
          </a:pPr>
          <a:r>
            <a:rPr lang="en-US" sz="1400" kern="1200" dirty="0" smtClean="0"/>
            <a:t>Neighboring market (Suriname</a:t>
          </a:r>
          <a:r>
            <a:rPr lang="en-US" sz="1400" kern="1200" dirty="0" smtClean="0"/>
            <a:t>)</a:t>
          </a:r>
        </a:p>
        <a:p>
          <a:pPr lvl="0" algn="ctr" defTabSz="800100">
            <a:lnSpc>
              <a:spcPct val="90000"/>
            </a:lnSpc>
            <a:spcBef>
              <a:spcPct val="0"/>
            </a:spcBef>
            <a:spcAft>
              <a:spcPct val="35000"/>
            </a:spcAft>
          </a:pPr>
          <a:r>
            <a:rPr lang="en-US" sz="1400" kern="1200" dirty="0" smtClean="0"/>
            <a:t>Long-term Opportunities in Organic</a:t>
          </a:r>
          <a:endParaRPr lang="en-US" sz="1400" kern="1200" dirty="0"/>
        </a:p>
      </dsp:txBody>
      <dsp:txXfrm>
        <a:off x="2997170" y="0"/>
        <a:ext cx="2997170" cy="1624814"/>
      </dsp:txXfrm>
    </dsp:sp>
    <dsp:sp modelId="{6DA919E5-F927-4C6F-842B-1A1EED73D5FA}">
      <dsp:nvSpPr>
        <dsp:cNvPr id="0" name=""/>
        <dsp:cNvSpPr/>
      </dsp:nvSpPr>
      <dsp:spPr>
        <a:xfrm rot="10800000">
          <a:off x="0" y="2166419"/>
          <a:ext cx="2997170" cy="2166419"/>
        </a:xfrm>
        <a:prstGeom prst="round1Rect">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0" rIns="128016" bIns="128016" numCol="1" spcCol="1270" anchor="t" anchorCtr="0">
          <a:noAutofit/>
        </a:bodyPr>
        <a:lstStyle/>
        <a:p>
          <a:pPr lvl="0" algn="ctr" defTabSz="800100">
            <a:lnSpc>
              <a:spcPct val="90000"/>
            </a:lnSpc>
            <a:spcBef>
              <a:spcPct val="0"/>
            </a:spcBef>
            <a:spcAft>
              <a:spcPct val="35000"/>
            </a:spcAft>
          </a:pPr>
          <a:r>
            <a:rPr lang="en-US" sz="1800" b="1" kern="1200" dirty="0" smtClean="0"/>
            <a:t>Weaknesses</a:t>
          </a:r>
          <a:endParaRPr lang="en-US" sz="2000" b="1" kern="1200" dirty="0" smtClean="0"/>
        </a:p>
        <a:p>
          <a:pPr lvl="0" algn="ctr" defTabSz="800100">
            <a:lnSpc>
              <a:spcPct val="90000"/>
            </a:lnSpc>
            <a:spcBef>
              <a:spcPct val="0"/>
            </a:spcBef>
            <a:spcAft>
              <a:spcPct val="35000"/>
            </a:spcAft>
          </a:pPr>
          <a:r>
            <a:rPr lang="en-US" sz="1400" kern="1200" dirty="0" smtClean="0"/>
            <a:t>Sensitive to water fluctuations and planting patterns</a:t>
          </a:r>
          <a:endParaRPr lang="en-US" sz="1400" kern="1200" dirty="0"/>
        </a:p>
      </dsp:txBody>
      <dsp:txXfrm rot="10800000">
        <a:off x="0" y="2708024"/>
        <a:ext cx="2997170" cy="1624814"/>
      </dsp:txXfrm>
    </dsp:sp>
    <dsp:sp modelId="{93DB8634-F08F-4229-B034-86C3E95659F1}">
      <dsp:nvSpPr>
        <dsp:cNvPr id="0" name=""/>
        <dsp:cNvSpPr/>
      </dsp:nvSpPr>
      <dsp:spPr>
        <a:xfrm rot="5400000">
          <a:off x="3412546" y="1751044"/>
          <a:ext cx="2166419" cy="2997170"/>
        </a:xfrm>
        <a:prstGeom prst="round1Rect">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0" rIns="128016" bIns="128016" numCol="1" spcCol="1270" anchor="t" anchorCtr="0">
          <a:noAutofit/>
        </a:bodyPr>
        <a:lstStyle/>
        <a:p>
          <a:pPr lvl="0" algn="ctr" defTabSz="800100">
            <a:lnSpc>
              <a:spcPct val="90000"/>
            </a:lnSpc>
            <a:spcBef>
              <a:spcPct val="0"/>
            </a:spcBef>
            <a:spcAft>
              <a:spcPct val="35000"/>
            </a:spcAft>
          </a:pPr>
          <a:r>
            <a:rPr lang="en-US" sz="1800" b="1" kern="1200" dirty="0" smtClean="0"/>
            <a:t>Threats</a:t>
          </a:r>
          <a:endParaRPr lang="en-US" sz="2000" b="1" kern="1200" dirty="0" smtClean="0"/>
        </a:p>
        <a:p>
          <a:pPr lvl="0" algn="ctr" defTabSz="800100">
            <a:lnSpc>
              <a:spcPct val="90000"/>
            </a:lnSpc>
            <a:spcBef>
              <a:spcPct val="0"/>
            </a:spcBef>
            <a:spcAft>
              <a:spcPct val="35000"/>
            </a:spcAft>
          </a:pPr>
          <a:r>
            <a:rPr lang="en-US" sz="1600" kern="1200" dirty="0" smtClean="0"/>
            <a:t>Discriminatory import barriers to some CARICOM </a:t>
          </a:r>
          <a:r>
            <a:rPr lang="en-US" sz="1600" kern="1200" dirty="0" smtClean="0"/>
            <a:t>markets</a:t>
          </a:r>
          <a:endParaRPr lang="en-US" sz="1600" kern="1200" dirty="0" smtClean="0"/>
        </a:p>
        <a:p>
          <a:pPr lvl="0" algn="ctr" defTabSz="800100">
            <a:lnSpc>
              <a:spcPct val="90000"/>
            </a:lnSpc>
            <a:spcBef>
              <a:spcPct val="0"/>
            </a:spcBef>
            <a:spcAft>
              <a:spcPct val="35000"/>
            </a:spcAft>
          </a:pPr>
          <a:r>
            <a:rPr lang="en-US" sz="1600" kern="1200" dirty="0" smtClean="0"/>
            <a:t>High competition within CARICOM (CRI)</a:t>
          </a:r>
          <a:endParaRPr lang="en-US" sz="1600" kern="1200" dirty="0"/>
        </a:p>
      </dsp:txBody>
      <dsp:txXfrm rot="-5400000">
        <a:off x="2997170" y="2708024"/>
        <a:ext cx="2997170" cy="1624814"/>
      </dsp:txXfrm>
    </dsp:sp>
    <dsp:sp modelId="{EC3D9709-479F-4AE0-A653-F896CF59B3D0}">
      <dsp:nvSpPr>
        <dsp:cNvPr id="0" name=""/>
        <dsp:cNvSpPr/>
      </dsp:nvSpPr>
      <dsp:spPr>
        <a:xfrm>
          <a:off x="2195199" y="1795647"/>
          <a:ext cx="1603941" cy="966136"/>
        </a:xfrm>
        <a:prstGeom prst="roundRect">
          <a:avLst/>
        </a:prstGeom>
        <a:solidFill>
          <a:schemeClr val="accent2">
            <a:tint val="6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b="0" kern="1200" dirty="0" smtClean="0"/>
            <a:t>SWOT</a:t>
          </a:r>
          <a:endParaRPr lang="en-US" sz="1500" b="0" kern="1200" dirty="0"/>
        </a:p>
      </dsp:txBody>
      <dsp:txXfrm>
        <a:off x="2242362" y="1842810"/>
        <a:ext cx="1509615" cy="87181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ADFF90-2384-4493-8785-178E9C31F3AD}">
      <dsp:nvSpPr>
        <dsp:cNvPr id="0" name=""/>
        <dsp:cNvSpPr/>
      </dsp:nvSpPr>
      <dsp:spPr>
        <a:xfrm rot="16200000">
          <a:off x="238005" y="-238005"/>
          <a:ext cx="2217710" cy="2693720"/>
        </a:xfrm>
        <a:prstGeom prst="round1Rect">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lvl="0" algn="ctr" defTabSz="889000">
            <a:lnSpc>
              <a:spcPct val="90000"/>
            </a:lnSpc>
            <a:spcBef>
              <a:spcPct val="0"/>
            </a:spcBef>
            <a:spcAft>
              <a:spcPct val="35000"/>
            </a:spcAft>
          </a:pPr>
          <a:r>
            <a:rPr lang="en-US" sz="2000" b="1" kern="1200" dirty="0" smtClean="0"/>
            <a:t>Strengths</a:t>
          </a:r>
          <a:endParaRPr lang="en-US" sz="1600" b="1" kern="1200" dirty="0" smtClean="0"/>
        </a:p>
        <a:p>
          <a:pPr lvl="0" algn="ctr" defTabSz="889000">
            <a:lnSpc>
              <a:spcPct val="90000"/>
            </a:lnSpc>
            <a:spcBef>
              <a:spcPct val="0"/>
            </a:spcBef>
            <a:spcAft>
              <a:spcPct val="35000"/>
            </a:spcAft>
          </a:pPr>
          <a:r>
            <a:rPr lang="en-US" sz="1600" kern="1200" dirty="0" smtClean="0"/>
            <a:t>Grows well in newly-cleared land</a:t>
          </a:r>
        </a:p>
        <a:p>
          <a:pPr lvl="0" algn="ctr" defTabSz="889000">
            <a:lnSpc>
              <a:spcPct val="90000"/>
            </a:lnSpc>
            <a:spcBef>
              <a:spcPct val="0"/>
            </a:spcBef>
            <a:spcAft>
              <a:spcPct val="35000"/>
            </a:spcAft>
          </a:pPr>
          <a:r>
            <a:rPr lang="en-US" sz="1600" kern="1200" dirty="0" smtClean="0"/>
            <a:t>Consisted tropical </a:t>
          </a:r>
          <a:r>
            <a:rPr lang="en-US" sz="1600" kern="1200" dirty="0" smtClean="0"/>
            <a:t>climate</a:t>
          </a:r>
        </a:p>
        <a:p>
          <a:pPr lvl="0" algn="ctr" defTabSz="889000">
            <a:lnSpc>
              <a:spcPct val="90000"/>
            </a:lnSpc>
            <a:spcBef>
              <a:spcPct val="0"/>
            </a:spcBef>
            <a:spcAft>
              <a:spcPct val="35000"/>
            </a:spcAft>
          </a:pPr>
          <a:r>
            <a:rPr lang="en-US" sz="1600" kern="1200" dirty="0" smtClean="0"/>
            <a:t>Transports well</a:t>
          </a:r>
          <a:endParaRPr lang="en-US" sz="1600" kern="1200" dirty="0" smtClean="0"/>
        </a:p>
      </dsp:txBody>
      <dsp:txXfrm rot="5400000">
        <a:off x="0" y="0"/>
        <a:ext cx="2693720" cy="1663282"/>
      </dsp:txXfrm>
    </dsp:sp>
    <dsp:sp modelId="{A4B9BB60-7F74-4A09-8006-0CB884CD92B0}">
      <dsp:nvSpPr>
        <dsp:cNvPr id="0" name=""/>
        <dsp:cNvSpPr/>
      </dsp:nvSpPr>
      <dsp:spPr>
        <a:xfrm>
          <a:off x="2693720" y="0"/>
          <a:ext cx="2693720" cy="2217710"/>
        </a:xfrm>
        <a:prstGeom prst="round1Rect">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lvl="0" algn="ctr" defTabSz="889000">
            <a:lnSpc>
              <a:spcPct val="90000"/>
            </a:lnSpc>
            <a:spcBef>
              <a:spcPct val="0"/>
            </a:spcBef>
            <a:spcAft>
              <a:spcPct val="35000"/>
            </a:spcAft>
          </a:pPr>
          <a:r>
            <a:rPr lang="en-US" sz="2000" b="1" kern="1200" dirty="0" smtClean="0"/>
            <a:t>Opportunities</a:t>
          </a:r>
        </a:p>
        <a:p>
          <a:pPr lvl="0" algn="ctr" defTabSz="889000">
            <a:lnSpc>
              <a:spcPct val="90000"/>
            </a:lnSpc>
            <a:spcBef>
              <a:spcPct val="0"/>
            </a:spcBef>
            <a:spcAft>
              <a:spcPct val="35000"/>
            </a:spcAft>
          </a:pPr>
          <a:r>
            <a:rPr lang="en-US" sz="1900" kern="1200" dirty="0" smtClean="0"/>
            <a:t>High market demand for plantain </a:t>
          </a:r>
          <a:r>
            <a:rPr lang="en-US" sz="1900" kern="1200" dirty="0" smtClean="0"/>
            <a:t>chips</a:t>
          </a:r>
        </a:p>
        <a:p>
          <a:pPr lvl="0" algn="ctr" defTabSz="889000">
            <a:lnSpc>
              <a:spcPct val="90000"/>
            </a:lnSpc>
            <a:spcBef>
              <a:spcPct val="0"/>
            </a:spcBef>
            <a:spcAft>
              <a:spcPct val="35000"/>
            </a:spcAft>
          </a:pPr>
          <a:endParaRPr lang="en-US" sz="1900" kern="1200" dirty="0"/>
        </a:p>
      </dsp:txBody>
      <dsp:txXfrm>
        <a:off x="2693720" y="0"/>
        <a:ext cx="2693720" cy="1663282"/>
      </dsp:txXfrm>
    </dsp:sp>
    <dsp:sp modelId="{6DA919E5-F927-4C6F-842B-1A1EED73D5FA}">
      <dsp:nvSpPr>
        <dsp:cNvPr id="0" name=""/>
        <dsp:cNvSpPr/>
      </dsp:nvSpPr>
      <dsp:spPr>
        <a:xfrm rot="10800000">
          <a:off x="0" y="2217710"/>
          <a:ext cx="2693720" cy="2217710"/>
        </a:xfrm>
        <a:prstGeom prst="round1Rect">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0" rIns="142240" bIns="142240" numCol="1" spcCol="1270" anchor="t" anchorCtr="0">
          <a:noAutofit/>
        </a:bodyPr>
        <a:lstStyle/>
        <a:p>
          <a:pPr lvl="0" algn="ctr" defTabSz="889000">
            <a:lnSpc>
              <a:spcPct val="90000"/>
            </a:lnSpc>
            <a:spcBef>
              <a:spcPct val="0"/>
            </a:spcBef>
            <a:spcAft>
              <a:spcPct val="35000"/>
            </a:spcAft>
          </a:pPr>
          <a:r>
            <a:rPr lang="en-US" sz="2000" b="1" kern="1200" dirty="0" smtClean="0"/>
            <a:t>Weaknesses</a:t>
          </a:r>
        </a:p>
        <a:p>
          <a:pPr lvl="0" algn="ctr" defTabSz="889000">
            <a:lnSpc>
              <a:spcPct val="90000"/>
            </a:lnSpc>
            <a:spcBef>
              <a:spcPct val="0"/>
            </a:spcBef>
            <a:spcAft>
              <a:spcPct val="35000"/>
            </a:spcAft>
          </a:pPr>
          <a:r>
            <a:rPr lang="en-US" sz="1600" kern="1200" dirty="0" smtClean="0"/>
            <a:t>Black and Yellow Sigatoka outbreak across many regions</a:t>
          </a:r>
        </a:p>
        <a:p>
          <a:pPr lvl="0" algn="ctr" defTabSz="889000">
            <a:lnSpc>
              <a:spcPct val="90000"/>
            </a:lnSpc>
            <a:spcBef>
              <a:spcPct val="0"/>
            </a:spcBef>
            <a:spcAft>
              <a:spcPct val="35000"/>
            </a:spcAft>
          </a:pPr>
          <a:r>
            <a:rPr lang="en-US" sz="1600" kern="1200" dirty="0" err="1" smtClean="0"/>
            <a:t>Moka</a:t>
          </a:r>
          <a:r>
            <a:rPr lang="en-US" sz="1600" kern="1200" dirty="0" smtClean="0"/>
            <a:t> Disease outbreak</a:t>
          </a:r>
        </a:p>
        <a:p>
          <a:pPr lvl="0" algn="ctr" defTabSz="889000">
            <a:lnSpc>
              <a:spcPct val="90000"/>
            </a:lnSpc>
            <a:spcBef>
              <a:spcPct val="0"/>
            </a:spcBef>
            <a:spcAft>
              <a:spcPct val="35000"/>
            </a:spcAft>
          </a:pPr>
          <a:r>
            <a:rPr lang="en-US" sz="1600" kern="1200" dirty="0" smtClean="0"/>
            <a:t>Current low production</a:t>
          </a:r>
          <a:endParaRPr lang="en-US" sz="1600" kern="1200" dirty="0"/>
        </a:p>
      </dsp:txBody>
      <dsp:txXfrm rot="10800000">
        <a:off x="0" y="2772137"/>
        <a:ext cx="2693720" cy="1663282"/>
      </dsp:txXfrm>
    </dsp:sp>
    <dsp:sp modelId="{93DB8634-F08F-4229-B034-86C3E95659F1}">
      <dsp:nvSpPr>
        <dsp:cNvPr id="0" name=""/>
        <dsp:cNvSpPr/>
      </dsp:nvSpPr>
      <dsp:spPr>
        <a:xfrm rot="5400000">
          <a:off x="2931726" y="1979704"/>
          <a:ext cx="2217710" cy="2693720"/>
        </a:xfrm>
        <a:prstGeom prst="round1Rect">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0" rIns="142240" bIns="142240" numCol="1" spcCol="1270" anchor="t" anchorCtr="0">
          <a:noAutofit/>
        </a:bodyPr>
        <a:lstStyle/>
        <a:p>
          <a:pPr lvl="0" algn="ctr" defTabSz="889000">
            <a:lnSpc>
              <a:spcPct val="90000"/>
            </a:lnSpc>
            <a:spcBef>
              <a:spcPct val="0"/>
            </a:spcBef>
            <a:spcAft>
              <a:spcPct val="35000"/>
            </a:spcAft>
          </a:pPr>
          <a:r>
            <a:rPr lang="en-US" sz="2000" b="1" kern="1200" dirty="0" smtClean="0"/>
            <a:t>Threats</a:t>
          </a:r>
        </a:p>
        <a:p>
          <a:pPr lvl="0" algn="ctr" defTabSz="889000">
            <a:lnSpc>
              <a:spcPct val="90000"/>
            </a:lnSpc>
            <a:spcBef>
              <a:spcPct val="0"/>
            </a:spcBef>
            <a:spcAft>
              <a:spcPct val="35000"/>
            </a:spcAft>
          </a:pPr>
          <a:r>
            <a:rPr lang="en-US" sz="1400" kern="1200" dirty="0" smtClean="0"/>
            <a:t>Low demand due to disease outbreak</a:t>
          </a:r>
        </a:p>
        <a:p>
          <a:pPr lvl="0" algn="ctr" defTabSz="889000">
            <a:lnSpc>
              <a:spcPct val="90000"/>
            </a:lnSpc>
            <a:spcBef>
              <a:spcPct val="0"/>
            </a:spcBef>
            <a:spcAft>
              <a:spcPct val="35000"/>
            </a:spcAft>
          </a:pPr>
          <a:r>
            <a:rPr lang="en-US" sz="1400" kern="1200" dirty="0" smtClean="0"/>
            <a:t>Lost market opportunities and connections due to outbreak</a:t>
          </a:r>
        </a:p>
        <a:p>
          <a:pPr lvl="0" algn="ctr" defTabSz="889000">
            <a:lnSpc>
              <a:spcPct val="90000"/>
            </a:lnSpc>
            <a:spcBef>
              <a:spcPct val="0"/>
            </a:spcBef>
            <a:spcAft>
              <a:spcPct val="35000"/>
            </a:spcAft>
          </a:pPr>
          <a:r>
            <a:rPr lang="en-US" sz="1400" kern="1200" dirty="0" smtClean="0"/>
            <a:t>High competition within CARICOM and Brazil</a:t>
          </a:r>
          <a:endParaRPr lang="en-US" sz="1400" kern="1200" dirty="0"/>
        </a:p>
      </dsp:txBody>
      <dsp:txXfrm rot="-5400000">
        <a:off x="2693721" y="2772137"/>
        <a:ext cx="2693720" cy="1663282"/>
      </dsp:txXfrm>
    </dsp:sp>
    <dsp:sp modelId="{EC3D9709-479F-4AE0-A653-F896CF59B3D0}">
      <dsp:nvSpPr>
        <dsp:cNvPr id="0" name=""/>
        <dsp:cNvSpPr/>
      </dsp:nvSpPr>
      <dsp:spPr>
        <a:xfrm>
          <a:off x="1885604" y="1663282"/>
          <a:ext cx="1616232" cy="1108855"/>
        </a:xfrm>
        <a:prstGeom prst="roundRect">
          <a:avLst/>
        </a:prstGeom>
        <a:solidFill>
          <a:schemeClr val="accent2">
            <a:tint val="6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b="0" kern="1200" dirty="0" smtClean="0"/>
            <a:t>SWOT</a:t>
          </a:r>
          <a:endParaRPr lang="en-US" sz="1500" b="0" kern="1200" dirty="0"/>
        </a:p>
      </dsp:txBody>
      <dsp:txXfrm>
        <a:off x="1939734" y="1717412"/>
        <a:ext cx="1507972" cy="1000595"/>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C830F6-5B79-4DCD-9825-A0890EE27423}">
      <dsp:nvSpPr>
        <dsp:cNvPr id="0" name=""/>
        <dsp:cNvSpPr/>
      </dsp:nvSpPr>
      <dsp:spPr>
        <a:xfrm>
          <a:off x="0" y="530381"/>
          <a:ext cx="11439727" cy="8820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BF70217-B5A2-4478-8EE8-0170FFD212B3}">
      <dsp:nvSpPr>
        <dsp:cNvPr id="0" name=""/>
        <dsp:cNvSpPr/>
      </dsp:nvSpPr>
      <dsp:spPr>
        <a:xfrm>
          <a:off x="571986" y="13781"/>
          <a:ext cx="8007808" cy="10332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2676" tIns="0" rIns="302676" bIns="0" numCol="1" spcCol="1270" anchor="ctr" anchorCtr="0">
          <a:noAutofit/>
        </a:bodyPr>
        <a:lstStyle/>
        <a:p>
          <a:pPr lvl="0" algn="l" defTabSz="1555750">
            <a:lnSpc>
              <a:spcPct val="90000"/>
            </a:lnSpc>
            <a:spcBef>
              <a:spcPct val="0"/>
            </a:spcBef>
            <a:spcAft>
              <a:spcPct val="35000"/>
            </a:spcAft>
          </a:pPr>
          <a:r>
            <a:rPr lang="en-US" sz="3500" kern="1200" dirty="0" smtClean="0"/>
            <a:t>Power Imbalances</a:t>
          </a:r>
          <a:endParaRPr lang="en-US" sz="3500" kern="1200" dirty="0"/>
        </a:p>
      </dsp:txBody>
      <dsp:txXfrm>
        <a:off x="622423" y="64218"/>
        <a:ext cx="7906934" cy="932326"/>
      </dsp:txXfrm>
    </dsp:sp>
    <dsp:sp modelId="{7D78E31F-A0D8-4C29-B5B7-93ADF47AAF4B}">
      <dsp:nvSpPr>
        <dsp:cNvPr id="0" name=""/>
        <dsp:cNvSpPr/>
      </dsp:nvSpPr>
      <dsp:spPr>
        <a:xfrm>
          <a:off x="0" y="2117981"/>
          <a:ext cx="11439727" cy="8820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1596D41-560A-4AB1-8B27-68284AD15669}">
      <dsp:nvSpPr>
        <dsp:cNvPr id="0" name=""/>
        <dsp:cNvSpPr/>
      </dsp:nvSpPr>
      <dsp:spPr>
        <a:xfrm>
          <a:off x="571986" y="1601381"/>
          <a:ext cx="8007808" cy="10332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2676" tIns="0" rIns="302676" bIns="0" numCol="1" spcCol="1270" anchor="ctr" anchorCtr="0">
          <a:noAutofit/>
        </a:bodyPr>
        <a:lstStyle/>
        <a:p>
          <a:pPr lvl="0" algn="l" defTabSz="1555750">
            <a:lnSpc>
              <a:spcPct val="90000"/>
            </a:lnSpc>
            <a:spcBef>
              <a:spcPct val="0"/>
            </a:spcBef>
            <a:spcAft>
              <a:spcPct val="35000"/>
            </a:spcAft>
          </a:pPr>
          <a:r>
            <a:rPr lang="en-US" sz="3500" kern="1200" dirty="0" smtClean="0"/>
            <a:t>Facility Needs</a:t>
          </a:r>
          <a:endParaRPr lang="en-US" sz="3500" kern="1200" dirty="0"/>
        </a:p>
      </dsp:txBody>
      <dsp:txXfrm>
        <a:off x="622423" y="1651818"/>
        <a:ext cx="7906934" cy="932326"/>
      </dsp:txXfrm>
    </dsp:sp>
    <dsp:sp modelId="{FF3B48E5-891D-461F-BBAE-66DCF6302096}">
      <dsp:nvSpPr>
        <dsp:cNvPr id="0" name=""/>
        <dsp:cNvSpPr/>
      </dsp:nvSpPr>
      <dsp:spPr>
        <a:xfrm>
          <a:off x="0" y="3705581"/>
          <a:ext cx="11439727" cy="8820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70A2714-5407-43FC-968A-DF62127CF99D}">
      <dsp:nvSpPr>
        <dsp:cNvPr id="0" name=""/>
        <dsp:cNvSpPr/>
      </dsp:nvSpPr>
      <dsp:spPr>
        <a:xfrm>
          <a:off x="571986" y="3188981"/>
          <a:ext cx="8007808" cy="10332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2676" tIns="0" rIns="302676" bIns="0" numCol="1" spcCol="1270" anchor="ctr" anchorCtr="0">
          <a:noAutofit/>
        </a:bodyPr>
        <a:lstStyle/>
        <a:p>
          <a:pPr lvl="0" algn="l" defTabSz="1555750">
            <a:lnSpc>
              <a:spcPct val="90000"/>
            </a:lnSpc>
            <a:spcBef>
              <a:spcPct val="0"/>
            </a:spcBef>
            <a:spcAft>
              <a:spcPct val="35000"/>
            </a:spcAft>
          </a:pPr>
          <a:r>
            <a:rPr lang="en-US" sz="3500" kern="1200" dirty="0" smtClean="0"/>
            <a:t>Human Capital</a:t>
          </a:r>
          <a:endParaRPr lang="en-US" sz="3500" kern="1200" dirty="0"/>
        </a:p>
      </dsp:txBody>
      <dsp:txXfrm>
        <a:off x="622423" y="3239418"/>
        <a:ext cx="7906934" cy="932326"/>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C830F6-5B79-4DCD-9825-A0890EE27423}">
      <dsp:nvSpPr>
        <dsp:cNvPr id="0" name=""/>
        <dsp:cNvSpPr/>
      </dsp:nvSpPr>
      <dsp:spPr>
        <a:xfrm>
          <a:off x="0" y="633916"/>
          <a:ext cx="11361906" cy="44982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1810" tIns="874776" rIns="881810" bIns="298704" numCol="1" spcCol="1270" anchor="t" anchorCtr="0">
          <a:noAutofit/>
        </a:bodyPr>
        <a:lstStyle/>
        <a:p>
          <a:pPr marL="285750" lvl="1" indent="-285750" algn="l" defTabSz="1866900">
            <a:lnSpc>
              <a:spcPct val="90000"/>
            </a:lnSpc>
            <a:spcBef>
              <a:spcPct val="0"/>
            </a:spcBef>
            <a:spcAft>
              <a:spcPct val="15000"/>
            </a:spcAft>
            <a:buChar char="••"/>
          </a:pPr>
          <a:r>
            <a:rPr lang="en-US" sz="4200" kern="1200" dirty="0" smtClean="0"/>
            <a:t>Transportation services</a:t>
          </a:r>
          <a:endParaRPr lang="en-US" sz="4200" kern="1200" dirty="0"/>
        </a:p>
        <a:p>
          <a:pPr marL="285750" lvl="1" indent="-285750" algn="l" defTabSz="1866900">
            <a:lnSpc>
              <a:spcPct val="90000"/>
            </a:lnSpc>
            <a:spcBef>
              <a:spcPct val="0"/>
            </a:spcBef>
            <a:spcAft>
              <a:spcPct val="15000"/>
            </a:spcAft>
            <a:buChar char="••"/>
          </a:pPr>
          <a:r>
            <a:rPr lang="en-US" sz="4200" kern="1200" smtClean="0"/>
            <a:t>Packaging services</a:t>
          </a:r>
          <a:endParaRPr lang="en-US" sz="4200" kern="1200" dirty="0" smtClean="0"/>
        </a:p>
        <a:p>
          <a:pPr marL="285750" lvl="1" indent="-285750" algn="l" defTabSz="1866900">
            <a:lnSpc>
              <a:spcPct val="90000"/>
            </a:lnSpc>
            <a:spcBef>
              <a:spcPct val="0"/>
            </a:spcBef>
            <a:spcAft>
              <a:spcPct val="15000"/>
            </a:spcAft>
            <a:buChar char="••"/>
          </a:pPr>
          <a:r>
            <a:rPr lang="en-US" sz="4200" kern="1200" dirty="0" smtClean="0"/>
            <a:t>Economies of Scale in Farming</a:t>
          </a:r>
          <a:endParaRPr lang="en-US" sz="4200" kern="1200" dirty="0"/>
        </a:p>
        <a:p>
          <a:pPr marL="571500" lvl="2" indent="-285750" algn="l" defTabSz="1866900">
            <a:lnSpc>
              <a:spcPct val="90000"/>
            </a:lnSpc>
            <a:spcBef>
              <a:spcPct val="0"/>
            </a:spcBef>
            <a:spcAft>
              <a:spcPct val="15000"/>
            </a:spcAft>
            <a:buChar char="••"/>
          </a:pPr>
          <a:r>
            <a:rPr lang="en-US" sz="4200" kern="1200" dirty="0" smtClean="0"/>
            <a:t> Anchor Firms</a:t>
          </a:r>
          <a:endParaRPr lang="en-US" sz="4200" kern="1200" dirty="0"/>
        </a:p>
        <a:p>
          <a:pPr marL="571500" lvl="2" indent="-285750" algn="l" defTabSz="1866900">
            <a:lnSpc>
              <a:spcPct val="90000"/>
            </a:lnSpc>
            <a:spcBef>
              <a:spcPct val="0"/>
            </a:spcBef>
            <a:spcAft>
              <a:spcPct val="15000"/>
            </a:spcAft>
            <a:buChar char="••"/>
          </a:pPr>
          <a:r>
            <a:rPr lang="en-US" sz="4200" kern="1200" dirty="0" smtClean="0"/>
            <a:t> Hired Management for associations</a:t>
          </a:r>
          <a:endParaRPr lang="en-US" sz="4200" kern="1200" dirty="0"/>
        </a:p>
      </dsp:txBody>
      <dsp:txXfrm>
        <a:off x="0" y="633916"/>
        <a:ext cx="11361906" cy="4498200"/>
      </dsp:txXfrm>
    </dsp:sp>
    <dsp:sp modelId="{EBF70217-B5A2-4478-8EE8-0170FFD212B3}">
      <dsp:nvSpPr>
        <dsp:cNvPr id="0" name=""/>
        <dsp:cNvSpPr/>
      </dsp:nvSpPr>
      <dsp:spPr>
        <a:xfrm>
          <a:off x="568095" y="13995"/>
          <a:ext cx="7953334" cy="12398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617" tIns="0" rIns="300617" bIns="0" numCol="1" spcCol="1270" anchor="ctr" anchorCtr="0">
          <a:noAutofit/>
        </a:bodyPr>
        <a:lstStyle/>
        <a:p>
          <a:pPr lvl="0" algn="l" defTabSz="1866900">
            <a:lnSpc>
              <a:spcPct val="90000"/>
            </a:lnSpc>
            <a:spcBef>
              <a:spcPct val="0"/>
            </a:spcBef>
            <a:spcAft>
              <a:spcPct val="35000"/>
            </a:spcAft>
          </a:pPr>
          <a:r>
            <a:rPr lang="en-US" sz="4200" kern="1200" dirty="0" smtClean="0"/>
            <a:t>Power Imbalances</a:t>
          </a:r>
          <a:endParaRPr lang="en-US" sz="4200" kern="1200" dirty="0"/>
        </a:p>
      </dsp:txBody>
      <dsp:txXfrm>
        <a:off x="628619" y="74519"/>
        <a:ext cx="7832286" cy="1118792"/>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C830F6-5B79-4DCD-9825-A0890EE27423}">
      <dsp:nvSpPr>
        <dsp:cNvPr id="0" name=""/>
        <dsp:cNvSpPr/>
      </dsp:nvSpPr>
      <dsp:spPr>
        <a:xfrm>
          <a:off x="0" y="633916"/>
          <a:ext cx="11361906" cy="44982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1810" tIns="874776" rIns="881810" bIns="298704" numCol="1" spcCol="1270" anchor="t" anchorCtr="0">
          <a:noAutofit/>
        </a:bodyPr>
        <a:lstStyle/>
        <a:p>
          <a:pPr marL="285750" lvl="1" indent="-285750" algn="l" defTabSz="1866900">
            <a:lnSpc>
              <a:spcPct val="90000"/>
            </a:lnSpc>
            <a:spcBef>
              <a:spcPct val="0"/>
            </a:spcBef>
            <a:spcAft>
              <a:spcPct val="15000"/>
            </a:spcAft>
            <a:buChar char="••"/>
          </a:pPr>
          <a:r>
            <a:rPr lang="en-US" sz="4200" kern="1200" dirty="0" smtClean="0"/>
            <a:t>Airport</a:t>
          </a:r>
          <a:endParaRPr lang="en-US" sz="4200" kern="1200" dirty="0"/>
        </a:p>
        <a:p>
          <a:pPr marL="571500" lvl="2" indent="-285750" algn="l" defTabSz="1866900">
            <a:lnSpc>
              <a:spcPct val="90000"/>
            </a:lnSpc>
            <a:spcBef>
              <a:spcPct val="0"/>
            </a:spcBef>
            <a:spcAft>
              <a:spcPct val="15000"/>
            </a:spcAft>
            <a:buChar char="••"/>
          </a:pPr>
          <a:r>
            <a:rPr lang="en-US" sz="4200" kern="1200" dirty="0" smtClean="0"/>
            <a:t>Scanner</a:t>
          </a:r>
          <a:endParaRPr lang="en-US" sz="4200" kern="1200" dirty="0"/>
        </a:p>
        <a:p>
          <a:pPr marL="571500" lvl="2" indent="-285750" algn="l" defTabSz="1866900">
            <a:lnSpc>
              <a:spcPct val="90000"/>
            </a:lnSpc>
            <a:spcBef>
              <a:spcPct val="0"/>
            </a:spcBef>
            <a:spcAft>
              <a:spcPct val="15000"/>
            </a:spcAft>
            <a:buChar char="••"/>
          </a:pPr>
          <a:r>
            <a:rPr lang="en-US" sz="4200" kern="1200" dirty="0" smtClean="0"/>
            <a:t>Cold Storage</a:t>
          </a:r>
          <a:endParaRPr lang="en-US" sz="4200" kern="1200" dirty="0"/>
        </a:p>
        <a:p>
          <a:pPr marL="285750" lvl="1" indent="-285750" algn="l" defTabSz="1866900">
            <a:lnSpc>
              <a:spcPct val="90000"/>
            </a:lnSpc>
            <a:spcBef>
              <a:spcPct val="0"/>
            </a:spcBef>
            <a:spcAft>
              <a:spcPct val="15000"/>
            </a:spcAft>
            <a:buChar char="••"/>
          </a:pPr>
          <a:r>
            <a:rPr lang="en-US" sz="4200" kern="1200" dirty="0" smtClean="0"/>
            <a:t>Packaging Facilities</a:t>
          </a:r>
          <a:endParaRPr lang="en-US" sz="4200" kern="1200" dirty="0"/>
        </a:p>
        <a:p>
          <a:pPr marL="571500" lvl="2" indent="-285750" algn="l" defTabSz="1866900">
            <a:lnSpc>
              <a:spcPct val="90000"/>
            </a:lnSpc>
            <a:spcBef>
              <a:spcPct val="0"/>
            </a:spcBef>
            <a:spcAft>
              <a:spcPct val="15000"/>
            </a:spcAft>
            <a:buChar char="••"/>
          </a:pPr>
          <a:r>
            <a:rPr lang="en-US" sz="4200" kern="1200" dirty="0" smtClean="0"/>
            <a:t>Distant Regions</a:t>
          </a:r>
          <a:endParaRPr lang="en-US" sz="4200" kern="1200" dirty="0"/>
        </a:p>
      </dsp:txBody>
      <dsp:txXfrm>
        <a:off x="0" y="633916"/>
        <a:ext cx="11361906" cy="4498200"/>
      </dsp:txXfrm>
    </dsp:sp>
    <dsp:sp modelId="{EBF70217-B5A2-4478-8EE8-0170FFD212B3}">
      <dsp:nvSpPr>
        <dsp:cNvPr id="0" name=""/>
        <dsp:cNvSpPr/>
      </dsp:nvSpPr>
      <dsp:spPr>
        <a:xfrm>
          <a:off x="568095" y="13995"/>
          <a:ext cx="7953334" cy="12398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617" tIns="0" rIns="300617" bIns="0" numCol="1" spcCol="1270" anchor="ctr" anchorCtr="0">
          <a:noAutofit/>
        </a:bodyPr>
        <a:lstStyle/>
        <a:p>
          <a:pPr lvl="0" algn="l" defTabSz="1866900">
            <a:lnSpc>
              <a:spcPct val="90000"/>
            </a:lnSpc>
            <a:spcBef>
              <a:spcPct val="0"/>
            </a:spcBef>
            <a:spcAft>
              <a:spcPct val="35000"/>
            </a:spcAft>
          </a:pPr>
          <a:r>
            <a:rPr lang="en-US" sz="4200" kern="1200" dirty="0" smtClean="0"/>
            <a:t>Facility Needs</a:t>
          </a:r>
          <a:endParaRPr lang="en-US" sz="4200" kern="1200" dirty="0"/>
        </a:p>
      </dsp:txBody>
      <dsp:txXfrm>
        <a:off x="628619" y="74519"/>
        <a:ext cx="7832286" cy="1118792"/>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3B48E5-891D-461F-BBAE-66DCF6302096}">
      <dsp:nvSpPr>
        <dsp:cNvPr id="0" name=""/>
        <dsp:cNvSpPr/>
      </dsp:nvSpPr>
      <dsp:spPr>
        <a:xfrm>
          <a:off x="0" y="1008546"/>
          <a:ext cx="11361906" cy="2968875"/>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1810" tIns="1353820" rIns="881810" bIns="298704" numCol="1" spcCol="1270" anchor="t" anchorCtr="0">
          <a:noAutofit/>
        </a:bodyPr>
        <a:lstStyle/>
        <a:p>
          <a:pPr marL="285750" lvl="1" indent="-285750" algn="l" defTabSz="1866900">
            <a:lnSpc>
              <a:spcPct val="90000"/>
            </a:lnSpc>
            <a:spcBef>
              <a:spcPct val="0"/>
            </a:spcBef>
            <a:spcAft>
              <a:spcPct val="15000"/>
            </a:spcAft>
            <a:buChar char="••"/>
          </a:pPr>
          <a:r>
            <a:rPr lang="en-US" sz="4200" kern="1200" dirty="0" smtClean="0"/>
            <a:t>Skill Gap: </a:t>
          </a:r>
          <a:r>
            <a:rPr lang="en-US" sz="4200" kern="1200" dirty="0" smtClean="0"/>
            <a:t>Black </a:t>
          </a:r>
          <a:r>
            <a:rPr lang="en-US" sz="4200" kern="1200" dirty="0" smtClean="0"/>
            <a:t>and Yellow Sigatoka/</a:t>
          </a:r>
          <a:r>
            <a:rPr lang="en-US" sz="4200" kern="1200" dirty="0" err="1" smtClean="0"/>
            <a:t>Moka</a:t>
          </a:r>
          <a:endParaRPr lang="en-US" sz="4200" kern="1200" dirty="0"/>
        </a:p>
        <a:p>
          <a:pPr marL="285750" lvl="1" indent="-285750" algn="l" defTabSz="1866900">
            <a:lnSpc>
              <a:spcPct val="90000"/>
            </a:lnSpc>
            <a:spcBef>
              <a:spcPct val="0"/>
            </a:spcBef>
            <a:spcAft>
              <a:spcPct val="15000"/>
            </a:spcAft>
            <a:buChar char="••"/>
          </a:pPr>
          <a:r>
            <a:rPr lang="en-US" sz="4200" kern="1200" dirty="0" smtClean="0"/>
            <a:t>Streamline </a:t>
          </a:r>
          <a:r>
            <a:rPr lang="en-US" sz="4200" kern="1200" dirty="0" smtClean="0"/>
            <a:t>the Customs and Narcotics Unit</a:t>
          </a:r>
          <a:endParaRPr lang="en-US" sz="4200" kern="1200" dirty="0" smtClean="0"/>
        </a:p>
      </dsp:txBody>
      <dsp:txXfrm>
        <a:off x="0" y="1008546"/>
        <a:ext cx="11361906" cy="2968875"/>
      </dsp:txXfrm>
    </dsp:sp>
    <dsp:sp modelId="{570A2714-5407-43FC-968A-DF62127CF99D}">
      <dsp:nvSpPr>
        <dsp:cNvPr id="0" name=""/>
        <dsp:cNvSpPr/>
      </dsp:nvSpPr>
      <dsp:spPr>
        <a:xfrm>
          <a:off x="568095" y="49146"/>
          <a:ext cx="7953334" cy="19188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617" tIns="0" rIns="300617" bIns="0" numCol="1" spcCol="1270" anchor="ctr" anchorCtr="0">
          <a:noAutofit/>
        </a:bodyPr>
        <a:lstStyle/>
        <a:p>
          <a:pPr lvl="0" algn="l" defTabSz="2889250">
            <a:lnSpc>
              <a:spcPct val="90000"/>
            </a:lnSpc>
            <a:spcBef>
              <a:spcPct val="0"/>
            </a:spcBef>
            <a:spcAft>
              <a:spcPct val="35000"/>
            </a:spcAft>
          </a:pPr>
          <a:r>
            <a:rPr lang="en-US" sz="6500" kern="1200" dirty="0" smtClean="0"/>
            <a:t>Human Capital</a:t>
          </a:r>
          <a:endParaRPr lang="en-US" sz="6500" kern="1200" dirty="0"/>
        </a:p>
      </dsp:txBody>
      <dsp:txXfrm>
        <a:off x="661763" y="142814"/>
        <a:ext cx="7765998" cy="1731464"/>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0B75C0-E581-42A2-A33B-2BE2289AB190}">
      <dsp:nvSpPr>
        <dsp:cNvPr id="0" name=""/>
        <dsp:cNvSpPr/>
      </dsp:nvSpPr>
      <dsp:spPr>
        <a:xfrm>
          <a:off x="0" y="837872"/>
          <a:ext cx="10856068" cy="40824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42551" tIns="1124712" rIns="842551" bIns="384048" numCol="1" spcCol="1270" anchor="t" anchorCtr="0">
          <a:noAutofit/>
        </a:bodyPr>
        <a:lstStyle/>
        <a:p>
          <a:pPr marL="285750" lvl="1" indent="-285750" algn="l" defTabSz="2400300">
            <a:lnSpc>
              <a:spcPct val="90000"/>
            </a:lnSpc>
            <a:spcBef>
              <a:spcPct val="0"/>
            </a:spcBef>
            <a:spcAft>
              <a:spcPct val="15000"/>
            </a:spcAft>
            <a:buChar char="••"/>
          </a:pPr>
          <a:r>
            <a:rPr lang="en-US" sz="5400" kern="1200" dirty="0" smtClean="0"/>
            <a:t>Free Zone</a:t>
          </a:r>
          <a:endParaRPr lang="en-US" sz="5400" kern="1200" dirty="0"/>
        </a:p>
        <a:p>
          <a:pPr marL="285750" lvl="1" indent="-285750" algn="l" defTabSz="2400300">
            <a:lnSpc>
              <a:spcPct val="90000"/>
            </a:lnSpc>
            <a:spcBef>
              <a:spcPct val="0"/>
            </a:spcBef>
            <a:spcAft>
              <a:spcPct val="15000"/>
            </a:spcAft>
            <a:buChar char="••"/>
          </a:pPr>
          <a:r>
            <a:rPr lang="en-US" sz="5400" kern="1200" smtClean="0"/>
            <a:t>Inward </a:t>
          </a:r>
          <a:r>
            <a:rPr lang="en-US" sz="5400" kern="1200" dirty="0" smtClean="0"/>
            <a:t>Processing Regime</a:t>
          </a:r>
          <a:endParaRPr lang="en-US" sz="5400" kern="1200" dirty="0"/>
        </a:p>
        <a:p>
          <a:pPr marL="285750" lvl="1" indent="-285750" algn="l" defTabSz="2400300">
            <a:lnSpc>
              <a:spcPct val="90000"/>
            </a:lnSpc>
            <a:spcBef>
              <a:spcPct val="0"/>
            </a:spcBef>
            <a:spcAft>
              <a:spcPct val="15000"/>
            </a:spcAft>
            <a:buChar char="••"/>
          </a:pPr>
          <a:r>
            <a:rPr lang="en-US" sz="5400" kern="1200" dirty="0" smtClean="0"/>
            <a:t>Refining the Investment Act</a:t>
          </a:r>
          <a:endParaRPr lang="en-US" sz="5400" kern="1200" dirty="0"/>
        </a:p>
      </dsp:txBody>
      <dsp:txXfrm>
        <a:off x="0" y="837872"/>
        <a:ext cx="10856068" cy="4082400"/>
      </dsp:txXfrm>
    </dsp:sp>
    <dsp:sp modelId="{61D4F7D3-1715-4D04-A9CA-617D6503030A}">
      <dsp:nvSpPr>
        <dsp:cNvPr id="0" name=""/>
        <dsp:cNvSpPr/>
      </dsp:nvSpPr>
      <dsp:spPr>
        <a:xfrm>
          <a:off x="542803" y="40832"/>
          <a:ext cx="7599247" cy="159408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7233" tIns="0" rIns="287233" bIns="0" numCol="1" spcCol="1270" anchor="ctr" anchorCtr="0">
          <a:noAutofit/>
        </a:bodyPr>
        <a:lstStyle/>
        <a:p>
          <a:pPr lvl="0" algn="l" defTabSz="2400300">
            <a:lnSpc>
              <a:spcPct val="90000"/>
            </a:lnSpc>
            <a:spcBef>
              <a:spcPct val="0"/>
            </a:spcBef>
            <a:spcAft>
              <a:spcPct val="35000"/>
            </a:spcAft>
          </a:pPr>
          <a:r>
            <a:rPr lang="en-US" sz="5400" kern="1200" dirty="0" smtClean="0"/>
            <a:t>Trade Policy</a:t>
          </a:r>
          <a:endParaRPr lang="en-US" sz="5400" kern="1200" dirty="0"/>
        </a:p>
      </dsp:txBody>
      <dsp:txXfrm>
        <a:off x="620620" y="118649"/>
        <a:ext cx="7443613" cy="1438446"/>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294458-DA75-4D9A-8013-D38E617E6CD2}">
      <dsp:nvSpPr>
        <dsp:cNvPr id="0" name=""/>
        <dsp:cNvSpPr/>
      </dsp:nvSpPr>
      <dsp:spPr>
        <a:xfrm>
          <a:off x="914399" y="0"/>
          <a:ext cx="10363200" cy="533075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A3CE21-EDC1-4C6A-8986-C3EC965700FB}">
      <dsp:nvSpPr>
        <dsp:cNvPr id="0" name=""/>
        <dsp:cNvSpPr/>
      </dsp:nvSpPr>
      <dsp:spPr>
        <a:xfrm>
          <a:off x="2677636" y="725377"/>
          <a:ext cx="6836726" cy="4389111"/>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t" anchorCtr="0">
          <a:noAutofit/>
        </a:bodyPr>
        <a:lstStyle/>
        <a:p>
          <a:pPr lvl="0" algn="ctr" defTabSz="1422400">
            <a:lnSpc>
              <a:spcPct val="90000"/>
            </a:lnSpc>
            <a:spcBef>
              <a:spcPct val="0"/>
            </a:spcBef>
            <a:spcAft>
              <a:spcPct val="35000"/>
            </a:spcAft>
          </a:pPr>
          <a:r>
            <a:rPr lang="en-US" sz="3200" kern="1200" dirty="0" smtClean="0"/>
            <a:t>Cross Study Analysis</a:t>
          </a:r>
        </a:p>
        <a:p>
          <a:pPr lvl="0" algn="l" defTabSz="1422400">
            <a:lnSpc>
              <a:spcPct val="90000"/>
            </a:lnSpc>
            <a:spcBef>
              <a:spcPct val="0"/>
            </a:spcBef>
            <a:spcAft>
              <a:spcPct val="35000"/>
            </a:spcAft>
          </a:pPr>
          <a:r>
            <a:rPr lang="en-US" sz="1800" b="1" kern="1200" dirty="0" smtClean="0"/>
            <a:t>Literature </a:t>
          </a:r>
          <a:r>
            <a:rPr lang="en-US" sz="1800" b="1" kern="1200" dirty="0" smtClean="0"/>
            <a:t>Review</a:t>
          </a:r>
          <a:r>
            <a:rPr lang="en-US" sz="1800" kern="1200" dirty="0" smtClean="0"/>
            <a:t>:</a:t>
          </a:r>
          <a:br>
            <a:rPr lang="en-US" sz="1800" kern="1200" dirty="0" smtClean="0"/>
          </a:br>
          <a:r>
            <a:rPr lang="en-US" sz="1800" kern="1200" dirty="0" smtClean="0">
              <a:latin typeface="Times New Roman" panose="02020603050405020304" pitchFamily="18" charset="0"/>
              <a:cs typeface="Times New Roman" panose="02020603050405020304" pitchFamily="18" charset="0"/>
            </a:rPr>
            <a:t>● </a:t>
          </a:r>
          <a:r>
            <a:rPr lang="en-US" sz="1800" kern="1200" dirty="0" smtClean="0">
              <a:solidFill>
                <a:schemeClr val="bg1"/>
              </a:solidFill>
              <a:effectLst/>
              <a:latin typeface="+mn-lt"/>
              <a:ea typeface="+mn-ea"/>
              <a:cs typeface="+mn-cs"/>
            </a:rPr>
            <a:t>Ministry of Agriculture</a:t>
          </a:r>
          <a:br>
            <a:rPr lang="en-US" sz="1800" kern="1200" dirty="0" smtClean="0">
              <a:solidFill>
                <a:schemeClr val="bg1"/>
              </a:solidFill>
              <a:effectLst/>
              <a:latin typeface="+mn-lt"/>
              <a:ea typeface="+mn-ea"/>
              <a:cs typeface="+mn-cs"/>
            </a:rPr>
          </a:br>
          <a:r>
            <a:rPr lang="en-US" sz="1800" kern="1200" dirty="0" smtClean="0">
              <a:latin typeface="Times New Roman" panose="02020603050405020304" pitchFamily="18" charset="0"/>
              <a:cs typeface="Times New Roman" panose="02020603050405020304" pitchFamily="18" charset="0"/>
            </a:rPr>
            <a:t>● </a:t>
          </a:r>
          <a:r>
            <a:rPr lang="en-US" sz="1800" kern="1200" dirty="0" smtClean="0">
              <a:solidFill>
                <a:schemeClr val="bg1"/>
              </a:solidFill>
              <a:effectLst/>
              <a:latin typeface="+mn-lt"/>
              <a:ea typeface="+mn-ea"/>
              <a:cs typeface="+mn-cs"/>
            </a:rPr>
            <a:t>Library of Congress country compilation</a:t>
          </a:r>
          <a:br>
            <a:rPr lang="en-US" sz="1800" kern="1200" dirty="0" smtClean="0">
              <a:solidFill>
                <a:schemeClr val="bg1"/>
              </a:solidFill>
              <a:effectLst/>
              <a:latin typeface="+mn-lt"/>
              <a:ea typeface="+mn-ea"/>
              <a:cs typeface="+mn-cs"/>
            </a:rPr>
          </a:br>
          <a:r>
            <a:rPr lang="en-US" sz="1800" kern="1200" dirty="0" smtClean="0">
              <a:latin typeface="Times New Roman" panose="02020603050405020304" pitchFamily="18" charset="0"/>
              <a:cs typeface="Times New Roman" panose="02020603050405020304" pitchFamily="18" charset="0"/>
            </a:rPr>
            <a:t>● </a:t>
          </a:r>
          <a:r>
            <a:rPr lang="en-US" sz="1800" kern="1200" dirty="0" smtClean="0">
              <a:solidFill>
                <a:schemeClr val="bg1"/>
              </a:solidFill>
              <a:effectLst/>
              <a:latin typeface="+mn-lt"/>
              <a:ea typeface="+mn-ea"/>
              <a:cs typeface="+mn-cs"/>
            </a:rPr>
            <a:t>FAOLEX </a:t>
          </a:r>
        </a:p>
        <a:p>
          <a:pPr lvl="0" algn="l" defTabSz="1422400">
            <a:lnSpc>
              <a:spcPct val="90000"/>
            </a:lnSpc>
            <a:spcBef>
              <a:spcPct val="0"/>
            </a:spcBef>
            <a:spcAft>
              <a:spcPct val="35000"/>
            </a:spcAft>
          </a:pPr>
          <a:endParaRPr lang="en-US" sz="1800" kern="1200" dirty="0" smtClean="0">
            <a:solidFill>
              <a:schemeClr val="bg1"/>
            </a:solidFill>
            <a:effectLst/>
            <a:latin typeface="+mn-lt"/>
            <a:ea typeface="+mn-ea"/>
            <a:cs typeface="+mn-cs"/>
          </a:endParaRPr>
        </a:p>
        <a:p>
          <a:pPr lvl="0" algn="l" defTabSz="1422400">
            <a:lnSpc>
              <a:spcPct val="90000"/>
            </a:lnSpc>
            <a:spcBef>
              <a:spcPct val="0"/>
            </a:spcBef>
            <a:spcAft>
              <a:spcPct val="35000"/>
            </a:spcAft>
          </a:pPr>
          <a:r>
            <a:rPr lang="en-US" sz="1800" kern="1200" dirty="0" smtClean="0">
              <a:solidFill>
                <a:schemeClr val="bg1"/>
              </a:solidFill>
            </a:rPr>
            <a:t>JSTOR, Google Scholar, UMD Library Search Engine</a:t>
          </a:r>
          <a:br>
            <a:rPr lang="en-US" sz="1800" kern="1200" dirty="0" smtClean="0">
              <a:solidFill>
                <a:schemeClr val="bg1"/>
              </a:solidFill>
            </a:rPr>
          </a:br>
          <a:r>
            <a:rPr lang="en-US" sz="1800" kern="1200" dirty="0" smtClean="0">
              <a:solidFill>
                <a:schemeClr val="bg1"/>
              </a:solidFill>
            </a:rPr>
            <a:t>Post-2005</a:t>
          </a:r>
        </a:p>
        <a:p>
          <a:pPr lvl="0" algn="l" defTabSz="1422400">
            <a:lnSpc>
              <a:spcPct val="90000"/>
            </a:lnSpc>
            <a:spcBef>
              <a:spcPct val="0"/>
            </a:spcBef>
            <a:spcAft>
              <a:spcPct val="35000"/>
            </a:spcAft>
          </a:pPr>
          <a:endParaRPr lang="en-US" sz="1800" kern="1200" dirty="0" smtClean="0">
            <a:solidFill>
              <a:schemeClr val="bg1"/>
            </a:solidFill>
          </a:endParaRPr>
        </a:p>
        <a:p>
          <a:pPr lvl="0" algn="l" defTabSz="1422400">
            <a:lnSpc>
              <a:spcPct val="90000"/>
            </a:lnSpc>
            <a:spcBef>
              <a:spcPct val="0"/>
            </a:spcBef>
            <a:spcAft>
              <a:spcPct val="35000"/>
            </a:spcAft>
          </a:pPr>
          <a:r>
            <a:rPr lang="en-US" sz="1800" kern="1200" dirty="0" smtClean="0">
              <a:solidFill>
                <a:schemeClr val="bg1"/>
              </a:solidFill>
            </a:rPr>
            <a:t>IDB, Caribbean Export Promotion Agency</a:t>
          </a:r>
        </a:p>
      </dsp:txBody>
      <dsp:txXfrm>
        <a:off x="2891895" y="939636"/>
        <a:ext cx="6408208" cy="3960593"/>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294458-DA75-4D9A-8013-D38E617E6CD2}">
      <dsp:nvSpPr>
        <dsp:cNvPr id="0" name=""/>
        <dsp:cNvSpPr/>
      </dsp:nvSpPr>
      <dsp:spPr>
        <a:xfrm>
          <a:off x="914399" y="0"/>
          <a:ext cx="10363200" cy="533075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3F8173-1D3A-46C7-8850-D015ECAA432E}">
      <dsp:nvSpPr>
        <dsp:cNvPr id="0" name=""/>
        <dsp:cNvSpPr/>
      </dsp:nvSpPr>
      <dsp:spPr>
        <a:xfrm>
          <a:off x="1100105" y="725377"/>
          <a:ext cx="4587145" cy="4389111"/>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t" anchorCtr="0">
          <a:noAutofit/>
        </a:bodyPr>
        <a:lstStyle/>
        <a:p>
          <a:pPr lvl="0" algn="ctr" defTabSz="1422400">
            <a:lnSpc>
              <a:spcPct val="90000"/>
            </a:lnSpc>
            <a:spcBef>
              <a:spcPct val="0"/>
            </a:spcBef>
            <a:spcAft>
              <a:spcPct val="35000"/>
            </a:spcAft>
          </a:pPr>
          <a:r>
            <a:rPr lang="en-US" sz="3200" kern="1200" dirty="0" smtClean="0"/>
            <a:t>Preliminary Value Chain Analysis</a:t>
          </a:r>
        </a:p>
        <a:p>
          <a:pPr lvl="0" algn="l" defTabSz="1422400">
            <a:lnSpc>
              <a:spcPct val="90000"/>
            </a:lnSpc>
            <a:spcBef>
              <a:spcPct val="0"/>
            </a:spcBef>
            <a:spcAft>
              <a:spcPct val="35000"/>
            </a:spcAft>
          </a:pPr>
          <a:r>
            <a:rPr lang="en-US" sz="1800" b="1" kern="1200" dirty="0" smtClean="0"/>
            <a:t>Macroeconomic </a:t>
          </a:r>
          <a:r>
            <a:rPr lang="en-US" sz="1800" b="1" kern="1200" dirty="0" smtClean="0"/>
            <a:t>Analysis</a:t>
          </a:r>
          <a:r>
            <a:rPr lang="en-US" sz="1800" kern="1200" dirty="0" smtClean="0"/>
            <a:t>:</a:t>
          </a:r>
        </a:p>
        <a:p>
          <a:pPr lvl="0" algn="l" defTabSz="1422400">
            <a:lnSpc>
              <a:spcPct val="90000"/>
            </a:lnSpc>
            <a:spcBef>
              <a:spcPct val="0"/>
            </a:spcBef>
            <a:spcAft>
              <a:spcPct val="35000"/>
            </a:spcAft>
          </a:pPr>
          <a:r>
            <a:rPr lang="en-US" sz="1800" kern="1200" dirty="0" smtClean="0">
              <a:latin typeface="Times New Roman" panose="02020603050405020304" pitchFamily="18" charset="0"/>
              <a:cs typeface="Times New Roman" panose="02020603050405020304" pitchFamily="18" charset="0"/>
            </a:rPr>
            <a:t>● </a:t>
          </a:r>
          <a:r>
            <a:rPr lang="en-US" sz="1800" kern="1200" dirty="0" smtClean="0">
              <a:solidFill>
                <a:schemeClr val="bg1"/>
              </a:solidFill>
              <a:effectLst/>
              <a:latin typeface="+mn-lt"/>
              <a:ea typeface="+mn-ea"/>
              <a:cs typeface="+mn-cs"/>
            </a:rPr>
            <a:t>United Nations Commodity Statistics </a:t>
          </a:r>
          <a:r>
            <a:rPr lang="en-US" sz="1800" b="0" kern="1200" dirty="0" smtClean="0">
              <a:solidFill>
                <a:schemeClr val="bg1"/>
              </a:solidFill>
              <a:effectLst/>
              <a:latin typeface="+mn-lt"/>
              <a:ea typeface="+mn-ea"/>
              <a:cs typeface="+mn-cs"/>
            </a:rPr>
            <a:t>Database</a:t>
          </a:r>
          <a:r>
            <a:rPr lang="en-US" sz="1800" kern="1200" dirty="0" smtClean="0">
              <a:solidFill>
                <a:schemeClr val="bg1"/>
              </a:solidFill>
              <a:effectLst/>
              <a:latin typeface="+mn-lt"/>
              <a:ea typeface="+mn-ea"/>
              <a:cs typeface="+mn-cs"/>
            </a:rPr>
            <a:t> (UNCOMTRADE)</a:t>
          </a:r>
          <a:br>
            <a:rPr lang="en-US" sz="1800" kern="1200" dirty="0" smtClean="0">
              <a:solidFill>
                <a:schemeClr val="bg1"/>
              </a:solidFill>
              <a:effectLst/>
              <a:latin typeface="+mn-lt"/>
              <a:ea typeface="+mn-ea"/>
              <a:cs typeface="+mn-cs"/>
            </a:rPr>
          </a:br>
          <a:r>
            <a:rPr lang="en-US" sz="1800" kern="1200" dirty="0" smtClean="0">
              <a:latin typeface="Times New Roman" panose="02020603050405020304" pitchFamily="18" charset="0"/>
              <a:cs typeface="Times New Roman" panose="02020603050405020304" pitchFamily="18" charset="0"/>
            </a:rPr>
            <a:t>● </a:t>
          </a:r>
          <a:r>
            <a:rPr lang="en-US" sz="1800" kern="1200" dirty="0" smtClean="0">
              <a:solidFill>
                <a:schemeClr val="bg1"/>
              </a:solidFill>
              <a:effectLst/>
              <a:latin typeface="+mn-lt"/>
              <a:ea typeface="+mn-ea"/>
              <a:cs typeface="+mn-cs"/>
            </a:rPr>
            <a:t>the World Bank</a:t>
          </a:r>
          <a:br>
            <a:rPr lang="en-US" sz="1800" kern="1200" dirty="0" smtClean="0">
              <a:solidFill>
                <a:schemeClr val="bg1"/>
              </a:solidFill>
              <a:effectLst/>
              <a:latin typeface="+mn-lt"/>
              <a:ea typeface="+mn-ea"/>
              <a:cs typeface="+mn-cs"/>
            </a:rPr>
          </a:br>
          <a:r>
            <a:rPr lang="en-US" sz="1800" kern="1200" dirty="0" smtClean="0">
              <a:latin typeface="Times New Roman" panose="02020603050405020304" pitchFamily="18" charset="0"/>
              <a:cs typeface="Times New Roman" panose="02020603050405020304" pitchFamily="18" charset="0"/>
            </a:rPr>
            <a:t>● </a:t>
          </a:r>
          <a:r>
            <a:rPr lang="en-US" sz="1800" kern="1200" dirty="0" smtClean="0">
              <a:solidFill>
                <a:schemeClr val="bg1"/>
              </a:solidFill>
              <a:effectLst/>
              <a:latin typeface="+mn-lt"/>
              <a:ea typeface="+mn-ea"/>
              <a:cs typeface="+mn-cs"/>
            </a:rPr>
            <a:t>FAOSTAT </a:t>
          </a:r>
          <a:br>
            <a:rPr lang="en-US" sz="1800" kern="1200" dirty="0" smtClean="0">
              <a:solidFill>
                <a:schemeClr val="bg1"/>
              </a:solidFill>
              <a:effectLst/>
              <a:latin typeface="+mn-lt"/>
              <a:ea typeface="+mn-ea"/>
              <a:cs typeface="+mn-cs"/>
            </a:rPr>
          </a:br>
          <a:r>
            <a:rPr lang="en-US" sz="1800" kern="1200" dirty="0" smtClean="0">
              <a:latin typeface="Times New Roman" panose="02020603050405020304" pitchFamily="18" charset="0"/>
              <a:cs typeface="Times New Roman" panose="02020603050405020304" pitchFamily="18" charset="0"/>
            </a:rPr>
            <a:t>● </a:t>
          </a:r>
          <a:r>
            <a:rPr lang="en-US" sz="1800" kern="1200" dirty="0" smtClean="0">
              <a:solidFill>
                <a:schemeClr val="bg1"/>
              </a:solidFill>
              <a:effectLst/>
              <a:latin typeface="+mn-lt"/>
              <a:ea typeface="+mn-ea"/>
              <a:cs typeface="+mn-cs"/>
            </a:rPr>
            <a:t>Ministry of Finance </a:t>
          </a:r>
          <a:br>
            <a:rPr lang="en-US" sz="1800" kern="1200" dirty="0" smtClean="0">
              <a:solidFill>
                <a:schemeClr val="bg1"/>
              </a:solidFill>
              <a:effectLst/>
              <a:latin typeface="+mn-lt"/>
              <a:ea typeface="+mn-ea"/>
              <a:cs typeface="+mn-cs"/>
            </a:rPr>
          </a:br>
          <a:r>
            <a:rPr lang="en-US" sz="1800" kern="1200" dirty="0" smtClean="0">
              <a:latin typeface="Times New Roman" panose="02020603050405020304" pitchFamily="18" charset="0"/>
              <a:cs typeface="Times New Roman" panose="02020603050405020304" pitchFamily="18" charset="0"/>
            </a:rPr>
            <a:t>● </a:t>
          </a:r>
          <a:r>
            <a:rPr lang="en-US" sz="1800" kern="1200" dirty="0" smtClean="0">
              <a:solidFill>
                <a:schemeClr val="bg1"/>
              </a:solidFill>
              <a:effectLst/>
              <a:latin typeface="+mn-lt"/>
              <a:ea typeface="+mn-ea"/>
              <a:cs typeface="+mn-cs"/>
            </a:rPr>
            <a:t>Ministry of Agriculture </a:t>
          </a:r>
        </a:p>
      </dsp:txBody>
      <dsp:txXfrm>
        <a:off x="1314364" y="939636"/>
        <a:ext cx="4158627" cy="3960593"/>
      </dsp:txXfrm>
    </dsp:sp>
    <dsp:sp modelId="{DD1E8725-8FD7-44A3-AF21-76FDF5A047C7}">
      <dsp:nvSpPr>
        <dsp:cNvPr id="0" name=""/>
        <dsp:cNvSpPr/>
      </dsp:nvSpPr>
      <dsp:spPr>
        <a:xfrm>
          <a:off x="6296851" y="725377"/>
          <a:ext cx="4587145" cy="4389111"/>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endParaRPr lang="en-US" sz="1800" kern="1200" dirty="0" smtClean="0"/>
        </a:p>
        <a:p>
          <a:pPr lvl="0" algn="l" defTabSz="800100">
            <a:lnSpc>
              <a:spcPct val="90000"/>
            </a:lnSpc>
            <a:spcBef>
              <a:spcPct val="0"/>
            </a:spcBef>
            <a:spcAft>
              <a:spcPct val="35000"/>
            </a:spcAft>
          </a:pPr>
          <a:r>
            <a:rPr lang="en-US" sz="1800" b="1" kern="1200" dirty="0" smtClean="0"/>
            <a:t>Business Environment</a:t>
          </a:r>
          <a:r>
            <a:rPr lang="en-US" sz="1800" kern="1200" dirty="0" smtClean="0"/>
            <a:t>:</a:t>
          </a:r>
        </a:p>
        <a:p>
          <a:pPr lvl="0" algn="l" defTabSz="800100">
            <a:lnSpc>
              <a:spcPct val="90000"/>
            </a:lnSpc>
            <a:spcBef>
              <a:spcPct val="0"/>
            </a:spcBef>
            <a:spcAft>
              <a:spcPct val="35000"/>
            </a:spcAft>
          </a:pPr>
          <a:r>
            <a:rPr lang="en-US" sz="1800" kern="1200" dirty="0" smtClean="0">
              <a:latin typeface="Times New Roman" panose="02020603050405020304" pitchFamily="18" charset="0"/>
              <a:cs typeface="Times New Roman" panose="02020603050405020304" pitchFamily="18" charset="0"/>
            </a:rPr>
            <a:t>● </a:t>
          </a:r>
          <a:r>
            <a:rPr lang="en-US" sz="1800" kern="1200" dirty="0" smtClean="0"/>
            <a:t>WB Doing Business Indicators</a:t>
          </a:r>
          <a:br>
            <a:rPr lang="en-US" sz="1800" kern="1200" dirty="0" smtClean="0"/>
          </a:br>
          <a:r>
            <a:rPr lang="en-US" sz="1800" kern="1200" dirty="0" smtClean="0">
              <a:latin typeface="Times New Roman" panose="02020603050405020304" pitchFamily="18" charset="0"/>
              <a:cs typeface="Times New Roman" panose="02020603050405020304" pitchFamily="18" charset="0"/>
            </a:rPr>
            <a:t>● </a:t>
          </a:r>
          <a:r>
            <a:rPr lang="en-US" sz="1800" kern="1200" dirty="0" smtClean="0"/>
            <a:t> WB Enterprise Surveys</a:t>
          </a:r>
          <a:br>
            <a:rPr lang="en-US" sz="1800" kern="1200" dirty="0" smtClean="0"/>
          </a:br>
          <a:r>
            <a:rPr lang="en-US" sz="1800" kern="1200" dirty="0" smtClean="0">
              <a:latin typeface="Times New Roman" panose="02020603050405020304" pitchFamily="18" charset="0"/>
              <a:cs typeface="Times New Roman" panose="02020603050405020304" pitchFamily="18" charset="0"/>
            </a:rPr>
            <a:t>● </a:t>
          </a:r>
          <a:r>
            <a:rPr lang="en-US" sz="1800" kern="1200" dirty="0" smtClean="0"/>
            <a:t>Logistics Performance Index </a:t>
          </a:r>
          <a:br>
            <a:rPr lang="en-US" sz="1800" kern="1200" dirty="0" smtClean="0"/>
          </a:br>
          <a:r>
            <a:rPr lang="en-US" sz="1800" kern="1200" dirty="0" smtClean="0">
              <a:latin typeface="Times New Roman" panose="02020603050405020304" pitchFamily="18" charset="0"/>
              <a:cs typeface="Times New Roman" panose="02020603050405020304" pitchFamily="18" charset="0"/>
            </a:rPr>
            <a:t>● </a:t>
          </a:r>
          <a:r>
            <a:rPr lang="en-US" sz="1800" kern="1200" dirty="0" smtClean="0"/>
            <a:t>Transparency International Global Corruption Index</a:t>
          </a:r>
        </a:p>
        <a:p>
          <a:pPr lvl="0" algn="l" defTabSz="800100">
            <a:lnSpc>
              <a:spcPct val="90000"/>
            </a:lnSpc>
            <a:spcBef>
              <a:spcPct val="0"/>
            </a:spcBef>
            <a:spcAft>
              <a:spcPct val="35000"/>
            </a:spcAft>
          </a:pPr>
          <a:endParaRPr lang="en-US" sz="1800" kern="1200" dirty="0" smtClean="0"/>
        </a:p>
        <a:p>
          <a:pPr lvl="0" algn="l" defTabSz="800100">
            <a:lnSpc>
              <a:spcPct val="90000"/>
            </a:lnSpc>
            <a:spcBef>
              <a:spcPct val="0"/>
            </a:spcBef>
            <a:spcAft>
              <a:spcPct val="35000"/>
            </a:spcAft>
          </a:pPr>
          <a:r>
            <a:rPr lang="en-US" sz="1800" b="1" kern="1200" dirty="0" smtClean="0"/>
            <a:t>Key </a:t>
          </a:r>
          <a:r>
            <a:rPr lang="en-US" sz="1800" b="1" kern="1200" dirty="0" smtClean="0"/>
            <a:t>Agricultural Good Case </a:t>
          </a:r>
          <a:r>
            <a:rPr lang="en-US" sz="1800" b="1" kern="1200" dirty="0" smtClean="0"/>
            <a:t>Studies:</a:t>
          </a:r>
        </a:p>
        <a:p>
          <a:pPr lvl="0" algn="l" defTabSz="800100">
            <a:lnSpc>
              <a:spcPct val="90000"/>
            </a:lnSpc>
            <a:spcBef>
              <a:spcPct val="0"/>
            </a:spcBef>
            <a:spcAft>
              <a:spcPct val="35000"/>
            </a:spcAft>
          </a:pPr>
          <a:r>
            <a:rPr lang="en-US" sz="1800" kern="1200" dirty="0" smtClean="0">
              <a:latin typeface="Times New Roman" panose="02020603050405020304" pitchFamily="18" charset="0"/>
              <a:cs typeface="Times New Roman" panose="02020603050405020304" pitchFamily="18" charset="0"/>
            </a:rPr>
            <a:t>● </a:t>
          </a:r>
          <a:r>
            <a:rPr lang="en-US" sz="1800" kern="1200" dirty="0" smtClean="0"/>
            <a:t>Growing Guides (GMC, USAID, CTA)</a:t>
          </a:r>
          <a:br>
            <a:rPr lang="en-US" sz="1800" kern="1200" dirty="0" smtClean="0"/>
          </a:br>
          <a:r>
            <a:rPr lang="en-US" sz="1800" kern="1200" dirty="0" smtClean="0">
              <a:latin typeface="Times New Roman" panose="02020603050405020304" pitchFamily="18" charset="0"/>
              <a:cs typeface="Times New Roman" panose="02020603050405020304" pitchFamily="18" charset="0"/>
            </a:rPr>
            <a:t>● </a:t>
          </a:r>
          <a:r>
            <a:rPr lang="en-US" sz="1800" kern="1200" baseline="0" dirty="0" smtClean="0">
              <a:solidFill>
                <a:schemeClr val="bg1"/>
              </a:solidFill>
              <a:effectLst/>
              <a:latin typeface="+mn-lt"/>
              <a:ea typeface="+mn-ea"/>
              <a:cs typeface="+mn-cs"/>
            </a:rPr>
            <a:t>Market Surveys (GMC, CEA) </a:t>
          </a:r>
          <a:br>
            <a:rPr lang="en-US" sz="1800" kern="1200" baseline="0" dirty="0" smtClean="0">
              <a:solidFill>
                <a:schemeClr val="bg1"/>
              </a:solidFill>
              <a:effectLst/>
              <a:latin typeface="+mn-lt"/>
              <a:ea typeface="+mn-ea"/>
              <a:cs typeface="+mn-cs"/>
            </a:rPr>
          </a:br>
          <a:r>
            <a:rPr lang="en-US" sz="1800" kern="1200" dirty="0" smtClean="0">
              <a:latin typeface="Times New Roman" panose="02020603050405020304" pitchFamily="18" charset="0"/>
              <a:cs typeface="Times New Roman" panose="02020603050405020304" pitchFamily="18" charset="0"/>
            </a:rPr>
            <a:t>● </a:t>
          </a:r>
          <a:r>
            <a:rPr lang="en-US" sz="1800" kern="1200" baseline="0" dirty="0" smtClean="0">
              <a:solidFill>
                <a:schemeClr val="bg1"/>
              </a:solidFill>
              <a:effectLst/>
              <a:latin typeface="+mn-lt"/>
              <a:ea typeface="+mn-ea"/>
              <a:cs typeface="+mn-cs"/>
            </a:rPr>
            <a:t>Market Entry Requirements (</a:t>
          </a:r>
          <a:r>
            <a:rPr lang="en-US" sz="1800" b="0" i="0" kern="1200" dirty="0" smtClean="0">
              <a:solidFill>
                <a:schemeClr val="bg1"/>
              </a:solidFill>
              <a:effectLst/>
              <a:latin typeface="+mn-lt"/>
              <a:ea typeface="+mn-ea"/>
              <a:cs typeface="+mn-cs"/>
            </a:rPr>
            <a:t>CTA,  New</a:t>
          </a:r>
          <a:r>
            <a:rPr lang="en-US" sz="1800" b="0" i="0" kern="1200" baseline="0" dirty="0" smtClean="0">
              <a:solidFill>
                <a:schemeClr val="bg1"/>
              </a:solidFill>
              <a:effectLst/>
              <a:latin typeface="+mn-lt"/>
              <a:ea typeface="+mn-ea"/>
              <a:cs typeface="+mn-cs"/>
            </a:rPr>
            <a:t> GMC)</a:t>
          </a:r>
          <a:endParaRPr lang="en-US" sz="1800" kern="1200" dirty="0" smtClean="0">
            <a:solidFill>
              <a:schemeClr val="bg1"/>
            </a:solidFill>
          </a:endParaRPr>
        </a:p>
      </dsp:txBody>
      <dsp:txXfrm>
        <a:off x="6511110" y="939636"/>
        <a:ext cx="4158627" cy="3960593"/>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294458-DA75-4D9A-8013-D38E617E6CD2}">
      <dsp:nvSpPr>
        <dsp:cNvPr id="0" name=""/>
        <dsp:cNvSpPr/>
      </dsp:nvSpPr>
      <dsp:spPr>
        <a:xfrm>
          <a:off x="914399" y="0"/>
          <a:ext cx="10363200" cy="533075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C4F6608-520C-42AC-B2C6-146336C07D14}">
      <dsp:nvSpPr>
        <dsp:cNvPr id="0" name=""/>
        <dsp:cNvSpPr/>
      </dsp:nvSpPr>
      <dsp:spPr>
        <a:xfrm>
          <a:off x="4164341" y="725377"/>
          <a:ext cx="3924300" cy="452609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t" anchorCtr="0">
          <a:noAutofit/>
        </a:bodyPr>
        <a:lstStyle/>
        <a:p>
          <a:pPr lvl="0" algn="ctr" defTabSz="1422400">
            <a:lnSpc>
              <a:spcPct val="90000"/>
            </a:lnSpc>
            <a:spcBef>
              <a:spcPct val="0"/>
            </a:spcBef>
            <a:spcAft>
              <a:spcPct val="35000"/>
            </a:spcAft>
          </a:pPr>
          <a:r>
            <a:rPr lang="en-US" sz="3200" kern="1200" dirty="0" smtClean="0"/>
            <a:t>Primary Data Collection</a:t>
          </a:r>
        </a:p>
        <a:p>
          <a:pPr lvl="0" algn="l" defTabSz="1422400">
            <a:lnSpc>
              <a:spcPct val="90000"/>
            </a:lnSpc>
            <a:spcBef>
              <a:spcPct val="0"/>
            </a:spcBef>
            <a:spcAft>
              <a:spcPct val="35000"/>
            </a:spcAft>
          </a:pPr>
          <a:r>
            <a:rPr lang="en-US" sz="1800" kern="1200" dirty="0" smtClean="0">
              <a:latin typeface="Times New Roman" panose="02020603050405020304" pitchFamily="18" charset="0"/>
              <a:cs typeface="Times New Roman" panose="02020603050405020304" pitchFamily="18" charset="0"/>
            </a:rPr>
            <a:t>● </a:t>
          </a:r>
          <a:r>
            <a:rPr lang="en-US" sz="1800" kern="1200" dirty="0" smtClean="0"/>
            <a:t>Making Global Value Chains Work for Development </a:t>
          </a:r>
          <a:br>
            <a:rPr lang="en-US" sz="1800" kern="1200" dirty="0" smtClean="0"/>
          </a:br>
          <a:r>
            <a:rPr lang="en-US" sz="1800" kern="1200" dirty="0" smtClean="0"/>
            <a:t>By </a:t>
          </a:r>
          <a:r>
            <a:rPr lang="it-IT" sz="1800" b="0" i="0" kern="1200" dirty="0" smtClean="0"/>
            <a:t>Taglioni and Winkler</a:t>
          </a:r>
          <a:endParaRPr lang="en-US" sz="1800" kern="1200" dirty="0"/>
        </a:p>
      </dsp:txBody>
      <dsp:txXfrm>
        <a:off x="4355910" y="916946"/>
        <a:ext cx="3541162" cy="4142952"/>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14.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15.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1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74F7E9-4537-4364-BBD7-04F556A1F09B}" type="datetimeFigureOut">
              <a:rPr lang="en-US" smtClean="0"/>
              <a:t>5/8/2017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E8A474-0747-49AB-B028-A932318195BC}" type="slidenum">
              <a:rPr lang="en-US" smtClean="0"/>
              <a:t>‹#›</a:t>
            </a:fld>
            <a:endParaRPr lang="en-US"/>
          </a:p>
        </p:txBody>
      </p:sp>
    </p:spTree>
    <p:extLst>
      <p:ext uri="{BB962C8B-B14F-4D97-AF65-F5344CB8AC3E}">
        <p14:creationId xmlns:p14="http://schemas.microsoft.com/office/powerpoint/2010/main" val="3015229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8E8A474-0747-49AB-B028-A932318195BC}" type="slidenum">
              <a:rPr lang="en-US" smtClean="0"/>
              <a:t>1</a:t>
            </a:fld>
            <a:endParaRPr lang="en-US"/>
          </a:p>
        </p:txBody>
      </p:sp>
    </p:spTree>
    <p:extLst>
      <p:ext uri="{BB962C8B-B14F-4D97-AF65-F5344CB8AC3E}">
        <p14:creationId xmlns:p14="http://schemas.microsoft.com/office/powerpoint/2010/main" val="6773337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8E8A474-0747-49AB-B028-A932318195BC}" type="slidenum">
              <a:rPr lang="en-US" smtClean="0"/>
              <a:t>2</a:t>
            </a:fld>
            <a:endParaRPr lang="en-US"/>
          </a:p>
        </p:txBody>
      </p:sp>
    </p:spTree>
    <p:extLst>
      <p:ext uri="{BB962C8B-B14F-4D97-AF65-F5344CB8AC3E}">
        <p14:creationId xmlns:p14="http://schemas.microsoft.com/office/powerpoint/2010/main" val="16583074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PPP</a:t>
            </a:r>
            <a:r>
              <a:rPr lang="en-US" baseline="0" dirty="0" smtClean="0"/>
              <a:t> based </a:t>
            </a:r>
            <a:r>
              <a:rPr lang="en-US" sz="1200" kern="1200" dirty="0" smtClean="0">
                <a:solidFill>
                  <a:schemeClr val="tx1"/>
                </a:solidFill>
                <a:effectLst/>
                <a:latin typeface="+mn-lt"/>
                <a:ea typeface="+mn-ea"/>
                <a:cs typeface="+mn-cs"/>
              </a:rPr>
              <a:t>on Previous</a:t>
            </a:r>
            <a:r>
              <a:rPr lang="en-US" sz="1200" kern="1200" baseline="0" dirty="0" smtClean="0">
                <a:solidFill>
                  <a:schemeClr val="tx1"/>
                </a:solidFill>
                <a:effectLst/>
                <a:latin typeface="+mn-lt"/>
                <a:ea typeface="+mn-ea"/>
                <a:cs typeface="+mn-cs"/>
              </a:rPr>
              <a:t> IDB research. </a:t>
            </a:r>
          </a:p>
          <a:p>
            <a:r>
              <a:rPr lang="en-US" sz="1200" kern="1200" dirty="0" smtClean="0">
                <a:solidFill>
                  <a:schemeClr val="tx1"/>
                </a:solidFill>
                <a:effectLst/>
                <a:latin typeface="+mn-lt"/>
                <a:ea typeface="+mn-ea"/>
                <a:cs typeface="+mn-cs"/>
              </a:rPr>
              <a:t>2 major factors</a:t>
            </a:r>
          </a:p>
          <a:p>
            <a:r>
              <a:rPr lang="en-US" sz="1200" kern="1200" dirty="0" smtClean="0">
                <a:solidFill>
                  <a:schemeClr val="tx1"/>
                </a:solidFill>
                <a:effectLst/>
                <a:latin typeface="+mn-lt"/>
                <a:ea typeface="+mn-ea"/>
                <a:cs typeface="+mn-cs"/>
              </a:rPr>
              <a:t>	1.</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 existing nascent entrepreneurship initiatives </a:t>
            </a:r>
          </a:p>
          <a:p>
            <a:r>
              <a:rPr lang="en-US" sz="1200" kern="1200" dirty="0" smtClean="0">
                <a:solidFill>
                  <a:schemeClr val="tx1"/>
                </a:solidFill>
                <a:effectLst/>
                <a:latin typeface="+mn-lt"/>
                <a:ea typeface="+mn-ea"/>
                <a:cs typeface="+mn-cs"/>
              </a:rPr>
              <a:t>	2. high potential returns for products along the supply chain.</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IDB first filtered Guyana’s export products to identify products with over $10,000 between 1996 and 2004. The potential products were then chosen based on price and factors such as production issues, estimated transport costs, and absolute and relative export margins.  </a:t>
            </a:r>
          </a:p>
          <a:p>
            <a:endParaRPr lang="en-US" dirty="0"/>
          </a:p>
        </p:txBody>
      </p:sp>
      <p:sp>
        <p:nvSpPr>
          <p:cNvPr id="4" name="Slide Number Placeholder 3"/>
          <p:cNvSpPr>
            <a:spLocks noGrp="1"/>
          </p:cNvSpPr>
          <p:nvPr>
            <p:ph type="sldNum" sz="quarter" idx="10"/>
          </p:nvPr>
        </p:nvSpPr>
        <p:spPr/>
        <p:txBody>
          <a:bodyPr/>
          <a:lstStyle/>
          <a:p>
            <a:fld id="{88E8A474-0747-49AB-B028-A932318195BC}" type="slidenum">
              <a:rPr lang="en-US" smtClean="0"/>
              <a:t>3</a:t>
            </a:fld>
            <a:endParaRPr lang="en-US"/>
          </a:p>
        </p:txBody>
      </p:sp>
    </p:spTree>
    <p:extLst>
      <p:ext uri="{BB962C8B-B14F-4D97-AF65-F5344CB8AC3E}">
        <p14:creationId xmlns:p14="http://schemas.microsoft.com/office/powerpoint/2010/main" val="21830663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LIT REVIEW: </a:t>
            </a:r>
            <a:r>
              <a:rPr lang="en-US" sz="1200" kern="1200" dirty="0" smtClean="0">
                <a:solidFill>
                  <a:schemeClr val="tx1"/>
                </a:solidFill>
                <a:effectLst/>
                <a:latin typeface="+mn-lt"/>
                <a:ea typeface="+mn-ea"/>
                <a:cs typeface="+mn-cs"/>
              </a:rPr>
              <a:t>Google Scholar, JSTOR and University of Maryland Library search engines, journals published after 2005 were examined.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agricultural </a:t>
            </a:r>
            <a:r>
              <a:rPr lang="en-US" sz="1200" kern="1200" dirty="0" smtClean="0">
                <a:solidFill>
                  <a:schemeClr val="tx1"/>
                </a:solidFill>
                <a:effectLst/>
                <a:latin typeface="+mn-lt"/>
                <a:ea typeface="+mn-ea"/>
                <a:cs typeface="+mn-cs"/>
              </a:rPr>
              <a:t>GVCs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Guyanese agriculture</a:t>
            </a:r>
          </a:p>
          <a:p>
            <a:r>
              <a:rPr lang="en-US" sz="1200" kern="1200" dirty="0" smtClean="0">
                <a:solidFill>
                  <a:schemeClr val="tx1"/>
                </a:solidFill>
                <a:effectLst/>
                <a:latin typeface="+mn-lt"/>
                <a:ea typeface="+mn-ea"/>
                <a:cs typeface="+mn-cs"/>
              </a:rPr>
              <a:t>Trade Policy</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Inter-American </a:t>
            </a:r>
            <a:r>
              <a:rPr lang="en-US" sz="1200" kern="1200" dirty="0" smtClean="0">
                <a:solidFill>
                  <a:schemeClr val="tx1"/>
                </a:solidFill>
                <a:effectLst/>
                <a:latin typeface="+mn-lt"/>
                <a:ea typeface="+mn-ea"/>
                <a:cs typeface="+mn-cs"/>
              </a:rPr>
              <a:t>Development </a:t>
            </a:r>
            <a:r>
              <a:rPr lang="en-US" sz="1200" kern="1200" dirty="0" smtClean="0">
                <a:solidFill>
                  <a:schemeClr val="tx1"/>
                </a:solidFill>
                <a:effectLst/>
                <a:latin typeface="+mn-lt"/>
                <a:ea typeface="+mn-ea"/>
                <a:cs typeface="+mn-cs"/>
              </a:rPr>
              <a:t>Bank, </a:t>
            </a:r>
            <a:r>
              <a:rPr lang="en-US" sz="1200" kern="1200" dirty="0" smtClean="0">
                <a:solidFill>
                  <a:schemeClr val="tx1"/>
                </a:solidFill>
                <a:effectLst/>
                <a:latin typeface="+mn-lt"/>
                <a:ea typeface="+mn-ea"/>
                <a:cs typeface="+mn-cs"/>
              </a:rPr>
              <a:t>to avoid duplication and build on previous research.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Policy documents</a:t>
            </a:r>
            <a:r>
              <a:rPr lang="en-US" sz="1200" kern="1200" baseline="0" dirty="0" smtClean="0">
                <a:solidFill>
                  <a:schemeClr val="tx1"/>
                </a:solidFill>
                <a:effectLst/>
                <a:latin typeface="+mn-lt"/>
                <a:ea typeface="+mn-ea"/>
                <a:cs typeface="+mn-cs"/>
              </a:rPr>
              <a:t> from the GUY </a:t>
            </a:r>
            <a:r>
              <a:rPr lang="en-US" sz="1200" kern="1200" dirty="0" smtClean="0">
                <a:solidFill>
                  <a:schemeClr val="tx1"/>
                </a:solidFill>
                <a:effectLst/>
                <a:latin typeface="+mn-lt"/>
                <a:ea typeface="+mn-ea"/>
                <a:cs typeface="+mn-cs"/>
              </a:rPr>
              <a:t>Ministry </a:t>
            </a:r>
            <a:r>
              <a:rPr lang="en-US" sz="1200" kern="1200" dirty="0" smtClean="0">
                <a:solidFill>
                  <a:schemeClr val="tx1"/>
                </a:solidFill>
                <a:effectLst/>
                <a:latin typeface="+mn-lt"/>
                <a:ea typeface="+mn-ea"/>
                <a:cs typeface="+mn-cs"/>
              </a:rPr>
              <a:t>of </a:t>
            </a:r>
            <a:r>
              <a:rPr lang="en-US" sz="1200" kern="1200" dirty="0" smtClean="0">
                <a:solidFill>
                  <a:schemeClr val="tx1"/>
                </a:solidFill>
                <a:effectLst/>
                <a:latin typeface="+mn-lt"/>
                <a:ea typeface="+mn-ea"/>
                <a:cs typeface="+mn-cs"/>
              </a:rPr>
              <a:t>Agriculture’, </a:t>
            </a:r>
            <a:r>
              <a:rPr lang="en-US" sz="1200" kern="1200" dirty="0" smtClean="0">
                <a:solidFill>
                  <a:schemeClr val="tx1"/>
                </a:solidFill>
                <a:effectLst/>
                <a:latin typeface="+mn-lt"/>
                <a:ea typeface="+mn-ea"/>
                <a:cs typeface="+mn-cs"/>
              </a:rPr>
              <a:t>the U.S. Library of Congress country compilation and the Food and Agricultural Organization’s agricultural law database, FAOLEX. </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MACRO</a:t>
            </a:r>
            <a:r>
              <a:rPr lang="en-US" sz="1200" kern="1200" dirty="0" smtClean="0">
                <a:solidFill>
                  <a:schemeClr val="tx1"/>
                </a:solidFill>
                <a:effectLst/>
                <a:latin typeface="+mn-lt"/>
                <a:ea typeface="+mn-ea"/>
                <a:cs typeface="+mn-cs"/>
              </a:rPr>
              <a:t>:  trade, employment, labor productivity, Foreign Direct Investment (FDI), and exports and imports;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from the United Nations Commodity Statistics </a:t>
            </a:r>
            <a:r>
              <a:rPr lang="en-US" sz="1200" b="1" kern="1200" dirty="0" smtClean="0">
                <a:solidFill>
                  <a:schemeClr val="tx1"/>
                </a:solidFill>
                <a:effectLst/>
                <a:latin typeface="+mn-lt"/>
                <a:ea typeface="+mn-ea"/>
                <a:cs typeface="+mn-cs"/>
              </a:rPr>
              <a:t>Database</a:t>
            </a:r>
            <a:r>
              <a:rPr lang="en-US" sz="1200" kern="1200" dirty="0" smtClean="0">
                <a:solidFill>
                  <a:schemeClr val="tx1"/>
                </a:solidFill>
                <a:effectLst/>
                <a:latin typeface="+mn-lt"/>
                <a:ea typeface="+mn-ea"/>
                <a:cs typeface="+mn-cs"/>
              </a:rPr>
              <a:t> (UNCOMTRADE), the World Bank, FAOSTAT and the Ministry of Finance and Ministry of Agriculture of Guyana</a:t>
            </a:r>
            <a:r>
              <a:rPr lang="en-US" sz="1200"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BUSI</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ENV</a:t>
            </a:r>
            <a:r>
              <a:rPr lang="en-US" sz="1200" kern="120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World Bank (WB) Enterprise Surveys, WB Doing Business Indicator, WB Logistics Performance Index</a:t>
            </a:r>
          </a:p>
          <a:p>
            <a:pPr lvl="0"/>
            <a:r>
              <a:rPr lang="en-US" sz="1200" b="1" kern="1200" dirty="0" smtClean="0">
                <a:solidFill>
                  <a:schemeClr val="tx1"/>
                </a:solidFill>
                <a:effectLst/>
                <a:latin typeface="+mn-lt"/>
                <a:ea typeface="+mn-ea"/>
                <a:cs typeface="+mn-cs"/>
              </a:rPr>
              <a:t>AG CASE STUDIES</a:t>
            </a:r>
            <a:r>
              <a:rPr lang="en-US" sz="1200" kern="1200" dirty="0" smtClean="0">
                <a:solidFill>
                  <a:schemeClr val="tx1"/>
                </a:solidFill>
                <a:effectLst/>
                <a:latin typeface="+mn-lt"/>
                <a:ea typeface="+mn-ea"/>
                <a:cs typeface="+mn-cs"/>
              </a:rPr>
              <a:t>:  </a:t>
            </a:r>
            <a:r>
              <a:rPr lang="en-US" sz="1200" kern="1200" baseline="0" dirty="0" smtClean="0">
                <a:solidFill>
                  <a:schemeClr val="tx1"/>
                </a:solidFill>
                <a:effectLst/>
                <a:latin typeface="+mn-lt"/>
                <a:ea typeface="+mn-ea"/>
                <a:cs typeface="+mn-cs"/>
              </a:rPr>
              <a:t>Growing Guides, Market Surveys, Market Entry Requirements, from both international sources </a:t>
            </a:r>
            <a:r>
              <a:rPr lang="en-US" sz="1200" b="0" i="0" kern="1200" dirty="0" smtClean="0">
                <a:solidFill>
                  <a:schemeClr val="tx1"/>
                </a:solidFill>
                <a:effectLst/>
                <a:latin typeface="+mn-lt"/>
                <a:ea typeface="+mn-ea"/>
                <a:cs typeface="+mn-cs"/>
              </a:rPr>
              <a:t>Technical Centre for Agricultural and Rural Cooperation (CTA) and </a:t>
            </a:r>
            <a:r>
              <a:rPr lang="en-US" sz="1200" b="0" i="0" kern="1200" dirty="0" err="1" smtClean="0">
                <a:solidFill>
                  <a:schemeClr val="tx1"/>
                </a:solidFill>
                <a:effectLst/>
                <a:latin typeface="+mn-lt"/>
                <a:ea typeface="+mn-ea"/>
                <a:cs typeface="+mn-cs"/>
              </a:rPr>
              <a:t>MoA</a:t>
            </a:r>
            <a:r>
              <a:rPr lang="en-US" sz="1200" b="0" i="0" kern="1200" dirty="0" smtClean="0">
                <a:solidFill>
                  <a:schemeClr val="tx1"/>
                </a:solidFill>
                <a:effectLst/>
                <a:latin typeface="+mn-lt"/>
                <a:ea typeface="+mn-ea"/>
                <a:cs typeface="+mn-cs"/>
              </a:rPr>
              <a:t>/New</a:t>
            </a:r>
            <a:r>
              <a:rPr lang="en-US" sz="1200" b="0" i="0" kern="1200" baseline="0" dirty="0" smtClean="0">
                <a:solidFill>
                  <a:schemeClr val="tx1"/>
                </a:solidFill>
                <a:effectLst/>
                <a:latin typeface="+mn-lt"/>
                <a:ea typeface="+mn-ea"/>
                <a:cs typeface="+mn-cs"/>
              </a:rPr>
              <a:t> GMC</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8E8A474-0747-49AB-B028-A932318195BC}" type="slidenum">
              <a:rPr lang="en-US" smtClean="0"/>
              <a:t>4</a:t>
            </a:fld>
            <a:endParaRPr lang="en-US"/>
          </a:p>
        </p:txBody>
      </p:sp>
    </p:spTree>
    <p:extLst>
      <p:ext uri="{BB962C8B-B14F-4D97-AF65-F5344CB8AC3E}">
        <p14:creationId xmlns:p14="http://schemas.microsoft.com/office/powerpoint/2010/main" val="39435455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8E8A474-0747-49AB-B028-A932318195BC}" type="slidenum">
              <a:rPr lang="en-US" smtClean="0"/>
              <a:t>5</a:t>
            </a:fld>
            <a:endParaRPr lang="en-US"/>
          </a:p>
        </p:txBody>
      </p:sp>
    </p:spTree>
    <p:extLst>
      <p:ext uri="{BB962C8B-B14F-4D97-AF65-F5344CB8AC3E}">
        <p14:creationId xmlns:p14="http://schemas.microsoft.com/office/powerpoint/2010/main" val="3829461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WTO (Not shown)</a:t>
            </a:r>
            <a:r>
              <a:rPr lang="en-US" b="0" dirty="0" smtClean="0"/>
              <a:t>Provides MFN treatment to all trading partners</a:t>
            </a:r>
            <a:endParaRPr lang="en-US" b="1" dirty="0" smtClean="0"/>
          </a:p>
          <a:p>
            <a:r>
              <a:rPr lang="en-US" b="1" dirty="0" smtClean="0"/>
              <a:t>CARICOM</a:t>
            </a:r>
            <a:r>
              <a:rPr lang="en-US" b="1" baseline="0" dirty="0" smtClean="0"/>
              <a:t>  (Purple) </a:t>
            </a:r>
            <a:r>
              <a:rPr lang="en-US" baseline="0" dirty="0" smtClean="0"/>
              <a:t>= Duty-free access to 14 countries (not all pictured, as the islands are smaller than the map is detailed). Also, standards, competition, contingency measures, intel property, gov. procurement and harmonization of economic policies.</a:t>
            </a:r>
          </a:p>
          <a:p>
            <a:r>
              <a:rPr lang="en-US" b="1" baseline="0" dirty="0" smtClean="0"/>
              <a:t>Through CARICOM FTAs (Green) </a:t>
            </a:r>
            <a:r>
              <a:rPr lang="en-US" baseline="0" dirty="0" smtClean="0"/>
              <a:t>duty free and preferential market access. </a:t>
            </a:r>
          </a:p>
          <a:p>
            <a:r>
              <a:rPr lang="en-US" b="1" baseline="0" dirty="0" smtClean="0"/>
              <a:t>Bilateral TA (blue) </a:t>
            </a:r>
            <a:r>
              <a:rPr lang="en-US" baseline="0" dirty="0" smtClean="0"/>
              <a:t>– Brazil in particular is duty-free, large potential market. China less a market for the NTA ag because S.E. Asia powerhouses in Pine and plantain in particular. Also, currently the vast majority of Carib-China trade is the export of Chinese goods and the import of resources, Timber and bauxite from Guyana. Brazil, Venezuela are Partial scope</a:t>
            </a:r>
          </a:p>
          <a:p>
            <a:endParaRPr lang="en-US" sz="1200" b="0" i="0"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Non-Preferential</a:t>
            </a:r>
            <a:r>
              <a:rPr lang="en-US" sz="1200" b="1" i="0" kern="1200" baseline="0" dirty="0" smtClean="0">
                <a:solidFill>
                  <a:schemeClr val="tx1"/>
                </a:solidFill>
                <a:effectLst/>
                <a:latin typeface="+mn-lt"/>
                <a:ea typeface="+mn-ea"/>
                <a:cs typeface="+mn-cs"/>
              </a:rPr>
              <a:t> (Orange): </a:t>
            </a:r>
            <a:r>
              <a:rPr lang="en-US" sz="1200" b="0" i="0" kern="1200" dirty="0" smtClean="0">
                <a:solidFill>
                  <a:schemeClr val="tx1"/>
                </a:solidFill>
                <a:effectLst/>
                <a:latin typeface="+mn-lt"/>
                <a:ea typeface="+mn-ea"/>
                <a:cs typeface="+mn-cs"/>
              </a:rPr>
              <a:t>Caribbean Basin Trade Partnership Act (CBTPA) with U.S. “transition period” program until 2020 or the date on which the Free Trade Area of the Americas begins. (Trump?) </a:t>
            </a:r>
            <a:r>
              <a:rPr lang="en-US" sz="1200" b="0" i="0" kern="1200" dirty="0" err="1" smtClean="0">
                <a:solidFill>
                  <a:schemeClr val="tx1"/>
                </a:solidFill>
                <a:effectLst/>
                <a:latin typeface="+mn-lt"/>
                <a:ea typeface="+mn-ea"/>
                <a:cs typeface="+mn-cs"/>
              </a:rPr>
              <a:t>CaribCan</a:t>
            </a:r>
            <a:r>
              <a:rPr lang="en-US" sz="1200" b="0" i="0" kern="1200" baseline="0" dirty="0" smtClean="0">
                <a:solidFill>
                  <a:schemeClr val="tx1"/>
                </a:solidFill>
                <a:effectLst/>
                <a:latin typeface="+mn-lt"/>
                <a:ea typeface="+mn-ea"/>
                <a:cs typeface="+mn-cs"/>
              </a:rPr>
              <a:t> with Canada. Also Generalized System of Preference (GSP) with </a:t>
            </a:r>
            <a:r>
              <a:rPr lang="en-US" sz="1200" b="0" i="0" kern="1200" baseline="0" dirty="0" err="1" smtClean="0">
                <a:solidFill>
                  <a:schemeClr val="tx1"/>
                </a:solidFill>
                <a:effectLst/>
                <a:latin typeface="+mn-lt"/>
                <a:ea typeface="+mn-ea"/>
                <a:cs typeface="+mn-cs"/>
              </a:rPr>
              <a:t>Aus</a:t>
            </a:r>
            <a:r>
              <a:rPr lang="en-US" sz="1200" b="0" i="0" kern="1200" baseline="0" dirty="0" smtClean="0">
                <a:solidFill>
                  <a:schemeClr val="tx1"/>
                </a:solidFill>
                <a:effectLst/>
                <a:latin typeface="+mn-lt"/>
                <a:ea typeface="+mn-ea"/>
                <a:cs typeface="+mn-cs"/>
              </a:rPr>
              <a:t>, Can, Japan, NZ, Russia, Switzerland, U.S.</a:t>
            </a:r>
          </a:p>
          <a:p>
            <a:endParaRPr lang="en-US" sz="1200" b="0" i="0" kern="1200" baseline="0" dirty="0" smtClean="0">
              <a:solidFill>
                <a:schemeClr val="tx1"/>
              </a:solidFill>
              <a:effectLst/>
              <a:latin typeface="+mn-lt"/>
              <a:ea typeface="+mn-ea"/>
              <a:cs typeface="+mn-cs"/>
            </a:endParaRPr>
          </a:p>
          <a:p>
            <a:r>
              <a:rPr lang="en-US" sz="1200" b="1" i="0" kern="1200" baseline="0" dirty="0" smtClean="0">
                <a:solidFill>
                  <a:schemeClr val="tx1"/>
                </a:solidFill>
                <a:effectLst/>
                <a:latin typeface="+mn-lt"/>
                <a:ea typeface="+mn-ea"/>
                <a:cs typeface="+mn-cs"/>
              </a:rPr>
              <a:t>EPA (EU Yellow</a:t>
            </a:r>
            <a:r>
              <a:rPr lang="en-US" sz="1200" b="0" i="0" kern="1200" baseline="0" dirty="0" smtClean="0">
                <a:solidFill>
                  <a:schemeClr val="tx1"/>
                </a:solidFill>
                <a:effectLst/>
                <a:latin typeface="+mn-lt"/>
                <a:ea typeface="+mn-ea"/>
                <a:cs typeface="+mn-cs"/>
              </a:rPr>
              <a:t>) is both a FTA and investment partnership. CARICOM members have agreed to certain business/trade standards (ex: Fair competition), financial assistance to governments to enforce this,  opens trade/investment in services. Ag goods (X sugar/rice) still have duty-free access.</a:t>
            </a:r>
          </a:p>
          <a:p>
            <a:endParaRPr lang="en-US" sz="1200" b="0" i="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Benefits of </a:t>
            </a:r>
            <a:r>
              <a:rPr lang="en-US" b="1" dirty="0" smtClean="0"/>
              <a:t>double taxation treaties </a:t>
            </a:r>
            <a:r>
              <a:rPr lang="en-US" dirty="0" smtClean="0"/>
              <a:t>with the UK, Canada and CARICOM countries</a:t>
            </a:r>
          </a:p>
          <a:p>
            <a:endParaRPr lang="en-US" dirty="0"/>
          </a:p>
        </p:txBody>
      </p:sp>
      <p:sp>
        <p:nvSpPr>
          <p:cNvPr id="4" name="Slide Number Placeholder 3"/>
          <p:cNvSpPr>
            <a:spLocks noGrp="1"/>
          </p:cNvSpPr>
          <p:nvPr>
            <p:ph type="sldNum" sz="quarter" idx="10"/>
          </p:nvPr>
        </p:nvSpPr>
        <p:spPr/>
        <p:txBody>
          <a:bodyPr/>
          <a:lstStyle/>
          <a:p>
            <a:fld id="{88E8A474-0747-49AB-B028-A932318195BC}" type="slidenum">
              <a:rPr lang="en-US" smtClean="0"/>
              <a:t>7</a:t>
            </a:fld>
            <a:endParaRPr lang="en-US"/>
          </a:p>
        </p:txBody>
      </p:sp>
    </p:spTree>
    <p:extLst>
      <p:ext uri="{BB962C8B-B14F-4D97-AF65-F5344CB8AC3E}">
        <p14:creationId xmlns:p14="http://schemas.microsoft.com/office/powerpoint/2010/main" val="20993441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Guyana has put substantial effort into liberalization</a:t>
            </a:r>
            <a:r>
              <a:rPr lang="en-US" baseline="0" dirty="0" smtClean="0"/>
              <a:t> </a:t>
            </a:r>
            <a:r>
              <a:rPr lang="en-US" dirty="0" smtClean="0"/>
              <a:t>and removed most of its NTB such as negative lists, quotas, and certain licensing restrictions under its ERP. </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Improved</a:t>
            </a:r>
            <a:r>
              <a:rPr lang="en-US"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	Competition: Competition and Consumer Affairs Commission 2011;</a:t>
            </a:r>
            <a:r>
              <a:rPr lang="en-US" baseline="0" dirty="0" smtClean="0"/>
              <a:t> has monopoly laws, lacking mergers but drafting legislation</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	SPS: New law in 2011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	Risk</a:t>
            </a:r>
            <a:r>
              <a:rPr lang="en-US" baseline="0" dirty="0" smtClean="0"/>
              <a:t> Management Unit introduced in 2009, reducing inspections needed, prioritizing at point of exit inspections</a:t>
            </a:r>
            <a:endParaRPr lang="en-US" dirty="0" smtClean="0"/>
          </a:p>
          <a:p>
            <a:endParaRPr lang="en-US" dirty="0" smtClean="0"/>
          </a:p>
          <a:p>
            <a:r>
              <a:rPr lang="en-US" b="1" dirty="0" smtClean="0"/>
              <a:t>Removed:</a:t>
            </a:r>
          </a:p>
          <a:p>
            <a:r>
              <a:rPr lang="en-US" b="1" dirty="0" smtClean="0"/>
              <a:t>	 </a:t>
            </a:r>
            <a:r>
              <a:rPr lang="en-US" baseline="0" dirty="0" smtClean="0"/>
              <a:t>Were </a:t>
            </a:r>
            <a:r>
              <a:rPr lang="en-US" baseline="0" dirty="0" smtClean="0"/>
              <a:t>import price quotas on sugar/rice, recently removed.  </a:t>
            </a: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smtClean="0"/>
              <a:t>Increased</a:t>
            </a:r>
            <a:r>
              <a:rPr lang="en-US" baseline="0" dirty="0" smtClean="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	 </a:t>
            </a:r>
            <a:r>
              <a:rPr lang="en-US" b="0" dirty="0" smtClean="0"/>
              <a:t>Export Subsidies: Following</a:t>
            </a:r>
            <a:r>
              <a:rPr lang="en-US" b="0" baseline="0" dirty="0" smtClean="0"/>
              <a:t> slide</a:t>
            </a:r>
            <a:endParaRPr lang="en-US" baseline="0" dirty="0" smtClean="0"/>
          </a:p>
          <a:p>
            <a:r>
              <a:rPr lang="en-US" b="1" baseline="0" dirty="0" smtClean="0"/>
              <a:t>Reduced</a:t>
            </a:r>
            <a:r>
              <a:rPr lang="en-US" baseline="0"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	</a:t>
            </a:r>
            <a:r>
              <a:rPr lang="en-US" dirty="0" smtClean="0"/>
              <a:t>Tariffs: Next Slide:</a:t>
            </a:r>
            <a:r>
              <a:rPr lang="en-US" baseline="0" dirty="0" smtClean="0"/>
              <a:t> </a:t>
            </a:r>
            <a:endParaRPr lang="en-US" dirty="0" smtClean="0"/>
          </a:p>
          <a:p>
            <a:r>
              <a:rPr lang="en-US" baseline="0" dirty="0" smtClean="0"/>
              <a:t>	Import/export </a:t>
            </a:r>
            <a:r>
              <a:rPr lang="en-US" baseline="0" dirty="0" smtClean="0"/>
              <a:t>prohibitions on public health concerns, counterfeit money and stamps, opium products, etc.</a:t>
            </a:r>
            <a:endParaRPr lang="en-US" dirty="0" smtClean="0"/>
          </a:p>
          <a:p>
            <a:r>
              <a:rPr lang="en-US" b="1" dirty="0" smtClean="0"/>
              <a:t>Export </a:t>
            </a:r>
            <a:r>
              <a:rPr lang="en-US" b="1" dirty="0" smtClean="0"/>
              <a:t>Taxes/Duties </a:t>
            </a:r>
            <a:r>
              <a:rPr lang="en-US" dirty="0" smtClean="0"/>
              <a:t>: 1.5% non-manufactured,</a:t>
            </a:r>
            <a:r>
              <a:rPr lang="en-US" baseline="0" dirty="0" smtClean="0"/>
              <a:t> manufactured are free</a:t>
            </a:r>
            <a:endParaRPr lang="en-US" dirty="0" smtClean="0"/>
          </a:p>
          <a:p>
            <a:r>
              <a:rPr lang="en-US" dirty="0" smtClean="0"/>
              <a:t>Other</a:t>
            </a:r>
            <a:r>
              <a:rPr lang="en-US" dirty="0" smtClean="0"/>
              <a:t>: </a:t>
            </a:r>
          </a:p>
          <a:p>
            <a:pPr lvl="1"/>
            <a:r>
              <a:rPr lang="en-US" dirty="0" smtClean="0"/>
              <a:t>Government procurement: Can give</a:t>
            </a:r>
            <a:r>
              <a:rPr lang="en-US" baseline="0" dirty="0" smtClean="0"/>
              <a:t> up to 10% preference margin to domestic contractors or those using domestically produced goods. Some uncertainty on what qualifies as ‘domestic contractor’. </a:t>
            </a:r>
            <a:r>
              <a:rPr lang="en-US" dirty="0" smtClean="0"/>
              <a:t>The requirement for hiring at least 80% of local employment is applied equally to domestic and foreign investment projects. </a:t>
            </a:r>
          </a:p>
          <a:p>
            <a:pPr lvl="1"/>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Administrative Procedures: Single Window efforts already underway, need to build</a:t>
            </a:r>
            <a:r>
              <a:rPr lang="en-US" baseline="0" dirty="0" smtClean="0"/>
              <a:t> organizational capacity to live up to these policies; Lower time needed to process customs paperwork than average LAC country. Problem is in administrative capacity and implementation</a:t>
            </a:r>
            <a:endParaRPr lang="en-US" dirty="0" smtClean="0"/>
          </a:p>
          <a:p>
            <a:endParaRPr lang="en-US" dirty="0"/>
          </a:p>
        </p:txBody>
      </p:sp>
      <p:sp>
        <p:nvSpPr>
          <p:cNvPr id="4" name="Slide Number Placeholder 3"/>
          <p:cNvSpPr>
            <a:spLocks noGrp="1"/>
          </p:cNvSpPr>
          <p:nvPr>
            <p:ph type="sldNum" sz="quarter" idx="10"/>
          </p:nvPr>
        </p:nvSpPr>
        <p:spPr/>
        <p:txBody>
          <a:bodyPr/>
          <a:lstStyle/>
          <a:p>
            <a:fld id="{88E8A474-0747-49AB-B028-A932318195BC}" type="slidenum">
              <a:rPr lang="en-US" smtClean="0"/>
              <a:t>8</a:t>
            </a:fld>
            <a:endParaRPr lang="en-US"/>
          </a:p>
        </p:txBody>
      </p:sp>
    </p:spTree>
    <p:extLst>
      <p:ext uri="{BB962C8B-B14F-4D97-AF65-F5344CB8AC3E}">
        <p14:creationId xmlns:p14="http://schemas.microsoft.com/office/powerpoint/2010/main" val="629475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Tariffs</a:t>
            </a:r>
            <a:r>
              <a:rPr lang="en-US" baseline="0" dirty="0" smtClean="0"/>
              <a:t> are all ad </a:t>
            </a:r>
            <a:r>
              <a:rPr lang="en-US" baseline="0" dirty="0" err="1" smtClean="0"/>
              <a:t>velorem</a:t>
            </a:r>
            <a:r>
              <a:rPr lang="en-US" baseline="0" dirty="0" smtClean="0"/>
              <a:t> and all tariff lines are bound. </a:t>
            </a:r>
          </a:p>
          <a:p>
            <a:endParaRPr lang="en-US" baseline="0" dirty="0" smtClean="0"/>
          </a:p>
          <a:p>
            <a:endParaRPr lang="en-US" dirty="0" smtClean="0"/>
          </a:p>
          <a:p>
            <a:r>
              <a:rPr lang="en-US" dirty="0" smtClean="0"/>
              <a:t>Duty Free: 9.5%</a:t>
            </a:r>
          </a:p>
          <a:p>
            <a:r>
              <a:rPr lang="en-US" dirty="0" smtClean="0"/>
              <a:t>Under 5: 52.2 %</a:t>
            </a:r>
          </a:p>
          <a:p>
            <a:r>
              <a:rPr lang="en-US" dirty="0" smtClean="0"/>
              <a:t>5-15: 9.3%</a:t>
            </a:r>
          </a:p>
          <a:p>
            <a:r>
              <a:rPr lang="en-US" dirty="0" smtClean="0"/>
              <a:t>15-20: 18.7</a:t>
            </a:r>
          </a:p>
          <a:p>
            <a:r>
              <a:rPr lang="en-US" dirty="0" smtClean="0"/>
              <a:t>Above 20: 10.3% </a:t>
            </a:r>
          </a:p>
          <a:p>
            <a:endParaRPr lang="en-US" dirty="0" smtClean="0"/>
          </a:p>
          <a:p>
            <a:r>
              <a:rPr lang="en-US" dirty="0" smtClean="0"/>
              <a:t>Coming from a very protectionist</a:t>
            </a:r>
            <a:r>
              <a:rPr lang="en-US" baseline="0" dirty="0" smtClean="0"/>
              <a:t> previous government, and some of these tendencies do linger. Tobacco and Rum protected.</a:t>
            </a:r>
            <a:endParaRPr lang="en-US" dirty="0" smtClean="0"/>
          </a:p>
          <a:p>
            <a:endParaRPr lang="en-US" dirty="0"/>
          </a:p>
        </p:txBody>
      </p:sp>
      <p:sp>
        <p:nvSpPr>
          <p:cNvPr id="4" name="Slide Number Placeholder 3"/>
          <p:cNvSpPr>
            <a:spLocks noGrp="1"/>
          </p:cNvSpPr>
          <p:nvPr>
            <p:ph type="sldNum" sz="quarter" idx="10"/>
          </p:nvPr>
        </p:nvSpPr>
        <p:spPr/>
        <p:txBody>
          <a:bodyPr/>
          <a:lstStyle/>
          <a:p>
            <a:fld id="{88E8A474-0747-49AB-B028-A932318195BC}" type="slidenum">
              <a:rPr lang="en-US" smtClean="0"/>
              <a:t>9</a:t>
            </a:fld>
            <a:endParaRPr lang="en-US"/>
          </a:p>
        </p:txBody>
      </p:sp>
    </p:spTree>
    <p:extLst>
      <p:ext uri="{BB962C8B-B14F-4D97-AF65-F5344CB8AC3E}">
        <p14:creationId xmlns:p14="http://schemas.microsoft.com/office/powerpoint/2010/main" val="36210304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Accelerated depreciation</a:t>
            </a:r>
            <a:r>
              <a:rPr lang="en-US" baseline="0" dirty="0" smtClean="0"/>
              <a:t> allows increased deductions in early years of owning an asset and reduces taxable income.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pending Minister of Finance approval.</a:t>
            </a:r>
          </a:p>
          <a:p>
            <a:pPr lvl="0"/>
            <a:r>
              <a:rPr lang="en-US" dirty="0" smtClean="0"/>
              <a:t>Zero-rate on </a:t>
            </a:r>
            <a:r>
              <a:rPr lang="en-US" b="1" dirty="0" smtClean="0"/>
              <a:t>Customs duties </a:t>
            </a:r>
            <a:r>
              <a:rPr lang="en-US" dirty="0" smtClean="0"/>
              <a:t>for </a:t>
            </a:r>
          </a:p>
          <a:p>
            <a:pPr lvl="1"/>
            <a:r>
              <a:rPr lang="en-US" dirty="0" smtClean="0"/>
              <a:t>most plant, machinery, raw materials and packaging materials for manufacturing</a:t>
            </a:r>
          </a:p>
          <a:p>
            <a:r>
              <a:rPr lang="en-US" b="1" dirty="0" smtClean="0"/>
              <a:t>Unlimited carryover of losses </a:t>
            </a:r>
            <a:r>
              <a:rPr lang="en-US" dirty="0" smtClean="0"/>
              <a:t>from previous years</a:t>
            </a:r>
          </a:p>
          <a:p>
            <a:pPr lvl="0"/>
            <a:r>
              <a:rPr lang="en-US" b="1" dirty="0" smtClean="0"/>
              <a:t>Accelerated depreciation </a:t>
            </a:r>
            <a:r>
              <a:rPr lang="en-US" dirty="0" smtClean="0"/>
              <a:t>on plant and equipment</a:t>
            </a:r>
          </a:p>
          <a:p>
            <a:pPr lvl="0"/>
            <a:r>
              <a:rPr lang="en-US" b="1" dirty="0" smtClean="0"/>
              <a:t>Full and unrestricted repatriation</a:t>
            </a:r>
            <a:r>
              <a:rPr lang="en-US" dirty="0" smtClean="0"/>
              <a:t> of capital, profits and dividends</a:t>
            </a:r>
          </a:p>
          <a:p>
            <a:pPr lvl="0"/>
            <a:r>
              <a:rPr lang="en-US" dirty="0" smtClean="0"/>
              <a:t>Under an investment agreement </a:t>
            </a:r>
          </a:p>
          <a:p>
            <a:pPr lvl="1"/>
            <a:r>
              <a:rPr lang="en-US" dirty="0" smtClean="0"/>
              <a:t>Zero rate of Value Added Tax on items imported </a:t>
            </a:r>
          </a:p>
          <a:p>
            <a:pPr lvl="1"/>
            <a:r>
              <a:rPr lang="en-US" dirty="0" smtClean="0"/>
              <a:t>Exemption for the payment of Excise Tax on items covered </a:t>
            </a:r>
          </a:p>
          <a:p>
            <a:pPr lvl="0"/>
            <a:r>
              <a:rPr lang="en-US" b="1" dirty="0" smtClean="0"/>
              <a:t>Corporate tax exemptions </a:t>
            </a:r>
            <a:r>
              <a:rPr lang="en-US" dirty="0" smtClean="0"/>
              <a:t>for up to 5 or 10 years for companies participating in non-traditional economic activities</a:t>
            </a:r>
          </a:p>
          <a:p>
            <a:r>
              <a:rPr lang="en-US" b="1" dirty="0" smtClean="0"/>
              <a:t>VAT Exemptions:</a:t>
            </a:r>
          </a:p>
          <a:p>
            <a:r>
              <a:rPr lang="en-US" dirty="0" smtClean="0"/>
              <a:t>Machinery and equipment for land preparation and cultivation, such as hand tools and spare parts for machinery. </a:t>
            </a:r>
          </a:p>
          <a:p>
            <a:r>
              <a:rPr lang="en-US" dirty="0" smtClean="0"/>
              <a:t>Agro-processing machinery and equipment</a:t>
            </a:r>
          </a:p>
          <a:p>
            <a:r>
              <a:rPr lang="en-US" dirty="0" smtClean="0"/>
              <a:t>Some agricultural goods (Raw plantains and pineapples, locally-produced jams and jellies, plantain flour.) </a:t>
            </a:r>
          </a:p>
          <a:p>
            <a:r>
              <a:rPr lang="en-US" dirty="0" smtClean="0"/>
              <a:t>Agro-chemicals (fertilizer, pesticides, fungicides, herbicides and weedicides) and tools (cultivators, </a:t>
            </a:r>
            <a:r>
              <a:rPr lang="en-US" dirty="0" err="1" smtClean="0"/>
              <a:t>scarifiers</a:t>
            </a:r>
            <a:r>
              <a:rPr lang="en-US" dirty="0" smtClean="0"/>
              <a:t>, loughs, </a:t>
            </a:r>
            <a:r>
              <a:rPr lang="en-US" dirty="0" err="1" smtClean="0"/>
              <a:t>weeders</a:t>
            </a:r>
            <a:r>
              <a:rPr lang="en-US" dirty="0" smtClean="0"/>
              <a:t> and hoes.) </a:t>
            </a:r>
            <a:endParaRPr lang="en-US" dirty="0" smtClean="0"/>
          </a:p>
          <a:p>
            <a:endParaRPr lang="en-US" dirty="0" smtClean="0"/>
          </a:p>
          <a:p>
            <a:r>
              <a:rPr lang="en-US" dirty="0" smtClean="0"/>
              <a:t>MUST ALL GO THROUGH INDIV APPROVAL</a:t>
            </a:r>
            <a:r>
              <a:rPr lang="en-US" baseline="0" dirty="0" smtClean="0"/>
              <a:t> BY _________</a:t>
            </a:r>
            <a:endParaRPr lang="en-US" dirty="0" smtClean="0"/>
          </a:p>
          <a:p>
            <a:pPr lvl="0"/>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88E8A474-0747-49AB-B028-A932318195BC}" type="slidenum">
              <a:rPr lang="en-US" smtClean="0"/>
              <a:t>10</a:t>
            </a:fld>
            <a:endParaRPr lang="en-US"/>
          </a:p>
        </p:txBody>
      </p:sp>
    </p:spTree>
    <p:extLst>
      <p:ext uri="{BB962C8B-B14F-4D97-AF65-F5344CB8AC3E}">
        <p14:creationId xmlns:p14="http://schemas.microsoft.com/office/powerpoint/2010/main" val="21212093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8E8A474-0747-49AB-B028-A932318195BC}" type="slidenum">
              <a:rPr lang="en-US" smtClean="0"/>
              <a:t>11</a:t>
            </a:fld>
            <a:endParaRPr lang="en-US"/>
          </a:p>
        </p:txBody>
      </p:sp>
    </p:spTree>
    <p:extLst>
      <p:ext uri="{BB962C8B-B14F-4D97-AF65-F5344CB8AC3E}">
        <p14:creationId xmlns:p14="http://schemas.microsoft.com/office/powerpoint/2010/main" val="37073923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8E8A474-0747-49AB-B028-A932318195BC}" type="slidenum">
              <a:rPr lang="en-US" smtClean="0"/>
              <a:t>12</a:t>
            </a:fld>
            <a:endParaRPr lang="en-US"/>
          </a:p>
        </p:txBody>
      </p:sp>
    </p:spTree>
    <p:extLst>
      <p:ext uri="{BB962C8B-B14F-4D97-AF65-F5344CB8AC3E}">
        <p14:creationId xmlns:p14="http://schemas.microsoft.com/office/powerpoint/2010/main" val="201393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Transportation and storage potentially occur at the points of the triangle</a:t>
            </a:r>
            <a:r>
              <a:rPr lang="en-US" baseline="0" dirty="0" smtClean="0"/>
              <a:t> (depending on how fragmented the chains is). </a:t>
            </a:r>
            <a:endParaRPr lang="en-US" dirty="0" smtClean="0"/>
          </a:p>
          <a:p>
            <a:endParaRPr lang="en-US" dirty="0" smtClean="0"/>
          </a:p>
          <a:p>
            <a:r>
              <a:rPr lang="en-US" dirty="0" smtClean="0"/>
              <a:t>Production:</a:t>
            </a:r>
            <a:r>
              <a:rPr lang="en-US" baseline="0" dirty="0" smtClean="0"/>
              <a:t> MANY small farmers, have no negotiation power in prices, schedules, etc. Generally have long-standing relationships with middle men/buyers, easy to lose them. Seek to please them. </a:t>
            </a:r>
          </a:p>
          <a:p>
            <a:endParaRPr lang="en-US" dirty="0" smtClean="0"/>
          </a:p>
          <a:p>
            <a:r>
              <a:rPr lang="en-US" dirty="0" smtClean="0"/>
              <a:t>Packaging:</a:t>
            </a:r>
            <a:r>
              <a:rPr lang="en-US" baseline="0" dirty="0" smtClean="0"/>
              <a:t> Supplier shortage; anecdotally, $3 per bottle </a:t>
            </a:r>
            <a:endParaRPr lang="en-US" baseline="0" dirty="0" smtClean="0"/>
          </a:p>
          <a:p>
            <a:endParaRPr lang="en-US" baseline="0" dirty="0" smtClean="0"/>
          </a:p>
          <a:p>
            <a:r>
              <a:rPr lang="en-US" baseline="0" dirty="0" smtClean="0"/>
              <a:t>Irregular Air Transport: Airlines sometimes cancel flights, force exporters to sell on the local market. Lots of lost potential: Planes come full, leave empty. Some can be used for cargo shipments. </a:t>
            </a:r>
            <a:endParaRPr lang="en-US" dirty="0"/>
          </a:p>
        </p:txBody>
      </p:sp>
      <p:sp>
        <p:nvSpPr>
          <p:cNvPr id="4" name="Slide Number Placeholder 3"/>
          <p:cNvSpPr>
            <a:spLocks noGrp="1"/>
          </p:cNvSpPr>
          <p:nvPr>
            <p:ph type="sldNum" sz="quarter" idx="10"/>
          </p:nvPr>
        </p:nvSpPr>
        <p:spPr/>
        <p:txBody>
          <a:bodyPr/>
          <a:lstStyle/>
          <a:p>
            <a:fld id="{88E8A474-0747-49AB-B028-A932318195BC}" type="slidenum">
              <a:rPr lang="en-US" smtClean="0"/>
              <a:t>13</a:t>
            </a:fld>
            <a:endParaRPr lang="en-US"/>
          </a:p>
        </p:txBody>
      </p:sp>
    </p:spTree>
    <p:extLst>
      <p:ext uri="{BB962C8B-B14F-4D97-AF65-F5344CB8AC3E}">
        <p14:creationId xmlns:p14="http://schemas.microsoft.com/office/powerpoint/2010/main" val="38661042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Scale: Currently most farmers own under 2 ha land. </a:t>
            </a:r>
          </a:p>
          <a:p>
            <a:pPr marL="514350" indent="-514350">
              <a:buFont typeface="+mj-lt"/>
              <a:buAutoNum type="arabicPeriod"/>
            </a:pPr>
            <a:r>
              <a:rPr lang="en-US" dirty="0" smtClean="0"/>
              <a:t>Economies of Scale</a:t>
            </a:r>
          </a:p>
          <a:p>
            <a:pPr marL="0" indent="0">
              <a:buNone/>
            </a:pPr>
            <a:r>
              <a:rPr lang="en-US" dirty="0" smtClean="0"/>
              <a:t>          </a:t>
            </a:r>
            <a:r>
              <a:rPr lang="en-US" dirty="0" smtClean="0"/>
              <a:t>	  </a:t>
            </a:r>
            <a:r>
              <a:rPr lang="en-US" dirty="0" smtClean="0"/>
              <a:t>Disinclination to Form </a:t>
            </a:r>
            <a:r>
              <a:rPr lang="en-US" dirty="0" smtClean="0"/>
              <a:t>Groups</a:t>
            </a:r>
          </a:p>
          <a:p>
            <a:pPr marL="0" indent="0">
              <a:buNone/>
            </a:pPr>
            <a:r>
              <a:rPr lang="en-US" dirty="0" smtClean="0"/>
              <a:t>	Traceability</a:t>
            </a:r>
          </a:p>
          <a:p>
            <a:pPr marL="0" indent="0">
              <a:buNone/>
            </a:pPr>
            <a:r>
              <a:rPr lang="en-US" dirty="0" smtClean="0"/>
              <a:t>	Certification:</a:t>
            </a:r>
          </a:p>
          <a:p>
            <a:pPr marL="228600" indent="-228600">
              <a:buAutoNum type="arabicPeriod" startAt="2"/>
            </a:pPr>
            <a:r>
              <a:rPr lang="en-US" dirty="0" smtClean="0"/>
              <a:t>Post</a:t>
            </a:r>
            <a:r>
              <a:rPr lang="en-US" baseline="0" dirty="0" smtClean="0"/>
              <a:t> Harvest Handling: </a:t>
            </a:r>
          </a:p>
          <a:p>
            <a:pPr marL="457200" lvl="1" indent="0">
              <a:buNone/>
            </a:pPr>
            <a:r>
              <a:rPr lang="en-US" baseline="0" dirty="0" smtClean="0"/>
              <a:t>	Export Entry Standards</a:t>
            </a:r>
          </a:p>
          <a:p>
            <a:pPr marL="228600" indent="-228600">
              <a:buAutoNum type="arabicPeriod" startAt="2"/>
            </a:pPr>
            <a:r>
              <a:rPr lang="en-US" baseline="0" dirty="0" smtClean="0"/>
              <a:t>Processing</a:t>
            </a:r>
          </a:p>
          <a:p>
            <a:pPr marL="457200" lvl="1" indent="0">
              <a:buNone/>
            </a:pPr>
            <a:r>
              <a:rPr lang="en-US" baseline="0" dirty="0" smtClean="0"/>
              <a:t>Safety Testing: FDD, to meet safety standards for human consumption	</a:t>
            </a:r>
          </a:p>
          <a:p>
            <a:pPr marL="457200" lvl="1" indent="0">
              <a:buNone/>
            </a:pPr>
            <a:r>
              <a:rPr lang="en-US" dirty="0" smtClean="0"/>
              <a:t>Hazard Analysis and Critical Control Point  (HACCP)</a:t>
            </a:r>
            <a:endParaRPr lang="en-US" baseline="0" dirty="0" smtClean="0"/>
          </a:p>
          <a:p>
            <a:pPr marL="228600" indent="-228600">
              <a:buAutoNum type="arabicPeriod" startAt="2"/>
            </a:pPr>
            <a:r>
              <a:rPr lang="en-US" baseline="0" dirty="0" smtClean="0"/>
              <a:t>Packaging</a:t>
            </a:r>
          </a:p>
          <a:p>
            <a:pPr marL="0" indent="0">
              <a:buNone/>
            </a:pPr>
            <a:r>
              <a:rPr lang="en-US" baseline="0" dirty="0" smtClean="0"/>
              <a:t>Packaging</a:t>
            </a:r>
          </a:p>
          <a:p>
            <a:pPr marL="457200" lvl="1" indent="0">
              <a:buNone/>
            </a:pPr>
            <a:r>
              <a:rPr lang="en-US" b="0" baseline="0" dirty="0" smtClean="0"/>
              <a:t>Labelling: Affects raw produce more, but labelling requirements confuse many and are often a cause of rejected shipments. </a:t>
            </a:r>
          </a:p>
          <a:p>
            <a:pPr marL="457200" lvl="1" indent="0">
              <a:buNone/>
            </a:pPr>
            <a:r>
              <a:rPr lang="en-US" b="0" baseline="0" dirty="0" smtClean="0"/>
              <a:t>Packaging: Supply is short – one supplier of glass bottles, and only recently opened. Quality of containers is often poor. </a:t>
            </a:r>
          </a:p>
          <a:p>
            <a:pPr marL="228600" indent="-228600">
              <a:buAutoNum type="arabicPeriod" startAt="2"/>
            </a:pPr>
            <a:endParaRPr lang="en-US" baseline="0" dirty="0" smtClean="0"/>
          </a:p>
          <a:p>
            <a:pPr marL="228600" indent="-228600">
              <a:buAutoNum type="arabicPeriod" startAt="2"/>
            </a:pPr>
            <a:r>
              <a:rPr lang="en-US" baseline="0" dirty="0" smtClean="0"/>
              <a:t>Distribution</a:t>
            </a:r>
          </a:p>
          <a:p>
            <a:endParaRPr lang="en-US" dirty="0" smtClean="0"/>
          </a:p>
          <a:p>
            <a:r>
              <a:rPr lang="en-US" dirty="0" smtClean="0"/>
              <a:t>PSP </a:t>
            </a:r>
          </a:p>
          <a:p>
            <a:r>
              <a:rPr lang="en-US" dirty="0" smtClean="0"/>
              <a:t>Non-compliance Risks:</a:t>
            </a:r>
          </a:p>
          <a:p>
            <a:pPr marL="228600" indent="-228600">
              <a:buAutoNum type="arabicPeriod"/>
            </a:pPr>
            <a:r>
              <a:rPr lang="en-US" dirty="0" smtClean="0"/>
              <a:t>Rejection of products at border inspection points</a:t>
            </a:r>
          </a:p>
          <a:p>
            <a:pPr marL="228600" indent="-228600">
              <a:buAutoNum type="arabicPeriod"/>
            </a:pPr>
            <a:r>
              <a:rPr lang="en-US" dirty="0" smtClean="0"/>
              <a:t>Increased costs if testing/inspection</a:t>
            </a:r>
            <a:r>
              <a:rPr lang="en-US" baseline="0" dirty="0" smtClean="0"/>
              <a:t> done abroad</a:t>
            </a:r>
          </a:p>
          <a:p>
            <a:pPr marL="228600" indent="-228600">
              <a:buAutoNum type="arabicPeriod"/>
            </a:pPr>
            <a:r>
              <a:rPr lang="en-US" b="1" baseline="0" dirty="0" smtClean="0"/>
              <a:t>Disruption in trade, lost markets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0" i="0" kern="1200" dirty="0" smtClean="0">
                <a:solidFill>
                  <a:schemeClr val="tx1"/>
                </a:solidFill>
                <a:effectLst/>
                <a:latin typeface="+mn-lt"/>
                <a:ea typeface="+mn-ea"/>
                <a:cs typeface="+mn-cs"/>
              </a:rPr>
              <a:t>Hazard analysis and critical control points</a:t>
            </a:r>
          </a:p>
          <a:p>
            <a:pPr marL="228600" indent="-228600">
              <a:buAutoNum type="arabicPeriod"/>
            </a:pPr>
            <a:endParaRPr lang="en-US" b="1" baseline="0" dirty="0" smtClean="0"/>
          </a:p>
          <a:p>
            <a:pPr marL="228600" indent="-228600">
              <a:buAutoNum type="arabicPeriod"/>
            </a:pPr>
            <a:endParaRPr lang="en-US" b="0" dirty="0"/>
          </a:p>
        </p:txBody>
      </p:sp>
      <p:sp>
        <p:nvSpPr>
          <p:cNvPr id="4" name="Slide Number Placeholder 3"/>
          <p:cNvSpPr>
            <a:spLocks noGrp="1"/>
          </p:cNvSpPr>
          <p:nvPr>
            <p:ph type="sldNum" sz="quarter" idx="10"/>
          </p:nvPr>
        </p:nvSpPr>
        <p:spPr/>
        <p:txBody>
          <a:bodyPr/>
          <a:lstStyle/>
          <a:p>
            <a:fld id="{88E8A474-0747-49AB-B028-A932318195BC}" type="slidenum">
              <a:rPr lang="en-US" smtClean="0"/>
              <a:t>14</a:t>
            </a:fld>
            <a:endParaRPr lang="en-US"/>
          </a:p>
        </p:txBody>
      </p:sp>
    </p:spTree>
    <p:extLst>
      <p:ext uri="{BB962C8B-B14F-4D97-AF65-F5344CB8AC3E}">
        <p14:creationId xmlns:p14="http://schemas.microsoft.com/office/powerpoint/2010/main" val="36426974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a:t>
            </a:r>
            <a:r>
              <a:rPr lang="en-US" baseline="0" dirty="0" smtClean="0"/>
              <a:t> the order of the early value chain steps are fairly rigid, we see some confusion as the processed product approaches export. Two complications in particular arose: CANU inspections, which usually occur DURING packaging, were sometimes delayed until the product was at the </a:t>
            </a:r>
            <a:r>
              <a:rPr lang="en-US" baseline="0" dirty="0" err="1" smtClean="0"/>
              <a:t>aiport</a:t>
            </a:r>
            <a:r>
              <a:rPr lang="en-US" baseline="0" dirty="0" smtClean="0"/>
              <a:t>/wharf. Packages were then opened, examined and repackaged. Naturally, poor repackaging can cause spoilage, damage to the product, the inability to meet entry requirements abroad.</a:t>
            </a:r>
          </a:p>
          <a:p>
            <a:endParaRPr lang="en-US" baseline="0" dirty="0" smtClean="0"/>
          </a:p>
          <a:p>
            <a:r>
              <a:rPr lang="en-US" baseline="0" dirty="0" smtClean="0"/>
              <a:t>Scenario </a:t>
            </a:r>
            <a:r>
              <a:rPr lang="en-US" baseline="0" dirty="0" smtClean="0"/>
              <a:t>2: CANU inspections do not occur at the packaging facility, and require external travel. </a:t>
            </a:r>
            <a:endParaRPr lang="en-US" dirty="0"/>
          </a:p>
        </p:txBody>
      </p:sp>
      <p:sp>
        <p:nvSpPr>
          <p:cNvPr id="4" name="Slide Number Placeholder 3"/>
          <p:cNvSpPr>
            <a:spLocks noGrp="1"/>
          </p:cNvSpPr>
          <p:nvPr>
            <p:ph type="sldNum" sz="quarter" idx="10"/>
          </p:nvPr>
        </p:nvSpPr>
        <p:spPr/>
        <p:txBody>
          <a:bodyPr/>
          <a:lstStyle/>
          <a:p>
            <a:fld id="{88E8A474-0747-49AB-B028-A932318195BC}" type="slidenum">
              <a:rPr lang="en-US" smtClean="0"/>
              <a:t>15</a:t>
            </a:fld>
            <a:endParaRPr lang="en-US"/>
          </a:p>
        </p:txBody>
      </p:sp>
    </p:spTree>
    <p:extLst>
      <p:ext uri="{BB962C8B-B14F-4D97-AF65-F5344CB8AC3E}">
        <p14:creationId xmlns:p14="http://schemas.microsoft.com/office/powerpoint/2010/main" val="38969371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Pepper Mash </a:t>
            </a:r>
            <a:r>
              <a:rPr lang="en-US" sz="1200" b="0" i="0" kern="1200" dirty="0" err="1" smtClean="0">
                <a:solidFill>
                  <a:schemeClr val="tx1"/>
                </a:solidFill>
                <a:effectLst/>
                <a:latin typeface="+mn-lt"/>
                <a:ea typeface="+mn-ea"/>
                <a:cs typeface="+mn-cs"/>
              </a:rPr>
              <a:t>aking</a:t>
            </a:r>
            <a:r>
              <a:rPr lang="en-US" sz="1200" b="0" i="0" kern="1200" dirty="0" smtClean="0">
                <a:solidFill>
                  <a:schemeClr val="tx1"/>
                </a:solidFill>
                <a:effectLst/>
                <a:latin typeface="+mn-lt"/>
                <a:ea typeface="+mn-ea"/>
                <a:cs typeface="+mn-cs"/>
              </a:rPr>
              <a:t> pepper mash made from hot peppers that have been ground, salted, and allowed to ferment with lactobacillus bacteria. The capsaicin naturally present in the peppers, the added salt, and the resulting low pH (high acidity) of the finished product makes it naturally resistant to spoilage. Can be stored for unforeseen</a:t>
            </a:r>
            <a:r>
              <a:rPr lang="en-US" sz="1200" b="0" i="0" kern="1200" baseline="0" dirty="0" smtClean="0">
                <a:solidFill>
                  <a:schemeClr val="tx1"/>
                </a:solidFill>
                <a:effectLst/>
                <a:latin typeface="+mn-lt"/>
                <a:ea typeface="+mn-ea"/>
                <a:cs typeface="+mn-cs"/>
              </a:rPr>
              <a:t> natural disaster or shortages (as seen by companies in Jamaica)</a:t>
            </a:r>
            <a:endParaRPr lang="en-US" sz="1200" b="0"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US is good market because of general preference</a:t>
            </a:r>
            <a:r>
              <a:rPr lang="en-US" sz="1200" b="0" i="0" kern="1200" baseline="0" dirty="0" smtClean="0">
                <a:solidFill>
                  <a:schemeClr val="tx1"/>
                </a:solidFill>
                <a:effectLst/>
                <a:latin typeface="+mn-lt"/>
                <a:ea typeface="+mn-ea"/>
                <a:cs typeface="+mn-cs"/>
              </a:rPr>
              <a:t> shift towards spicy foods, influence of growing Hispanic and </a:t>
            </a:r>
            <a:r>
              <a:rPr lang="en-US" sz="1200" b="0" i="0" kern="1200" baseline="0" dirty="0" err="1" smtClean="0">
                <a:solidFill>
                  <a:schemeClr val="tx1"/>
                </a:solidFill>
                <a:effectLst/>
                <a:latin typeface="+mn-lt"/>
                <a:ea typeface="+mn-ea"/>
                <a:cs typeface="+mn-cs"/>
              </a:rPr>
              <a:t>latino</a:t>
            </a:r>
            <a:r>
              <a:rPr lang="en-US" sz="1200" b="0" i="0" kern="1200" baseline="0" dirty="0" smtClean="0">
                <a:solidFill>
                  <a:schemeClr val="tx1"/>
                </a:solidFill>
                <a:effectLst/>
                <a:latin typeface="+mn-lt"/>
                <a:ea typeface="+mn-ea"/>
                <a:cs typeface="+mn-cs"/>
              </a:rPr>
              <a:t> populations, increase of pepper compounds used in manufacturing. Already had high west Indies population partial to hot peppers.  It’s OKAY that MEX dominates fresh pepper trade because Guyana is currently restricted from exporting them. </a:t>
            </a:r>
            <a:r>
              <a:rPr lang="en-US" dirty="0" smtClean="0"/>
              <a:t>Processed pepper products must meet United States Food and Drug Regulations for low or high acid foods depending on the formulation of the product and must also meet labelling regulations. In addition the exporting firm must submit these products for assessment by the US Food and Drug Department.  The fastest growing condiments in the US are </a:t>
            </a:r>
            <a:r>
              <a:rPr lang="en-US" dirty="0" err="1" smtClean="0"/>
              <a:t>hotsauce</a:t>
            </a:r>
            <a:r>
              <a:rPr lang="en-US" dirty="0" smtClean="0"/>
              <a:t> (5%</a:t>
            </a:r>
            <a:r>
              <a:rPr lang="en-US" baseline="0" dirty="0" smtClean="0"/>
              <a:t> </a:t>
            </a:r>
            <a:r>
              <a:rPr lang="en-US" baseline="0" dirty="0" err="1" smtClean="0"/>
              <a:t>annuall</a:t>
            </a:r>
            <a:r>
              <a:rPr lang="en-US" baseline="0" dirty="0" smtClean="0"/>
              <a:t>) and Mexican sauces (3.6% annually) both of which often use pepper mash.</a:t>
            </a:r>
          </a:p>
          <a:p>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Peru has high quality pepper mash</a:t>
            </a:r>
          </a:p>
          <a:p>
            <a:endParaRPr lang="en-US" baseline="0" dirty="0" smtClean="0"/>
          </a:p>
          <a:p>
            <a:endParaRPr lang="en-US" baseline="0" dirty="0" smtClean="0"/>
          </a:p>
          <a:p>
            <a:r>
              <a:rPr lang="en-US" baseline="0" dirty="0" smtClean="0"/>
              <a:t>The </a:t>
            </a:r>
            <a:r>
              <a:rPr lang="en-US" baseline="0" dirty="0" err="1" smtClean="0"/>
              <a:t>EU:</a:t>
            </a:r>
            <a:r>
              <a:rPr lang="en-US" dirty="0" err="1" smtClean="0"/>
              <a:t>European</a:t>
            </a:r>
            <a:r>
              <a:rPr lang="en-US" dirty="0" smtClean="0"/>
              <a:t> Union Food Import Regulations with respect to packaging and labelling. The greater challenge however is the need to have traceability and HACCP quality systems in place in order to meet the requirements of the major supermarket. Opportunities available to supply the large chains such as Tesco and Sainsbury’s cannot be secure without the implementation of these quality systems. </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Hot pepper production in Costa Rica is well </a:t>
            </a:r>
            <a:r>
              <a:rPr lang="en-US" sz="1200" kern="1200" dirty="0" err="1" smtClean="0">
                <a:solidFill>
                  <a:schemeClr val="tx1"/>
                </a:solidFill>
                <a:effectLst/>
                <a:latin typeface="+mn-lt"/>
                <a:ea typeface="+mn-ea"/>
                <a:cs typeface="+mn-cs"/>
              </a:rPr>
              <a:t>organised</a:t>
            </a:r>
            <a:r>
              <a:rPr lang="en-US" sz="1200" kern="1200" dirty="0" smtClean="0">
                <a:solidFill>
                  <a:schemeClr val="tx1"/>
                </a:solidFill>
                <a:effectLst/>
                <a:latin typeface="+mn-lt"/>
                <a:ea typeface="+mn-ea"/>
                <a:cs typeface="+mn-cs"/>
              </a:rPr>
              <a:t>. The industry revolves around farmer groups undertaking production processing under contractual arrangements with agro-processing firms. The processors obtain low cost loans from the Government’s Development Bank and </a:t>
            </a:r>
            <a:r>
              <a:rPr lang="en-US" sz="1200" kern="1200" dirty="0" err="1" smtClean="0">
                <a:solidFill>
                  <a:schemeClr val="tx1"/>
                </a:solidFill>
                <a:effectLst/>
                <a:latin typeface="+mn-lt"/>
                <a:ea typeface="+mn-ea"/>
                <a:cs typeface="+mn-cs"/>
              </a:rPr>
              <a:t>unlend</a:t>
            </a:r>
            <a:r>
              <a:rPr lang="en-US" sz="1200" kern="1200" dirty="0" smtClean="0">
                <a:solidFill>
                  <a:schemeClr val="tx1"/>
                </a:solidFill>
                <a:effectLst/>
                <a:latin typeface="+mn-lt"/>
                <a:ea typeface="+mn-ea"/>
                <a:cs typeface="+mn-cs"/>
              </a:rPr>
              <a:t> to farmers at 8% interest rate. In many cases the processors provide the farmers with all the inputs inclusive of seeds, fertilizers and irrigation equipment as well as with technical advice in all areas of production. Farmers essentially act as managers of the farm operation whilst the processors provide financing and business management. Some processors have begun to assist the farmers to establish facilities for processing of pepper mash on behalf of processors. Governments also provide technical assistance in the form of production advice. Additionally farmers have access to national crop Insurance </a:t>
            </a:r>
            <a:r>
              <a:rPr lang="en-US" sz="1200" kern="1200" dirty="0" err="1" smtClean="0">
                <a:solidFill>
                  <a:schemeClr val="tx1"/>
                </a:solidFill>
                <a:effectLst/>
                <a:latin typeface="+mn-lt"/>
                <a:ea typeface="+mn-ea"/>
                <a:cs typeface="+mn-cs"/>
              </a:rPr>
              <a:t>Programme</a:t>
            </a:r>
            <a:r>
              <a:rPr lang="en-US" sz="1200" kern="1200" dirty="0" smtClean="0">
                <a:solidFill>
                  <a:schemeClr val="tx1"/>
                </a:solidFill>
                <a:effectLst/>
                <a:latin typeface="+mn-lt"/>
                <a:ea typeface="+mn-ea"/>
                <a:cs typeface="+mn-cs"/>
              </a:rPr>
              <a:t>, which carries a premium of 8-8.5% of the price of the crop and protects farmers against natural disasters. Furthermore, farmers are beneficiaries of a national Social Security, Medical, Disability, and Retirement </a:t>
            </a:r>
            <a:r>
              <a:rPr lang="en-US" sz="1200" kern="1200" dirty="0" err="1" smtClean="0">
                <a:solidFill>
                  <a:schemeClr val="tx1"/>
                </a:solidFill>
                <a:effectLst/>
                <a:latin typeface="+mn-lt"/>
                <a:ea typeface="+mn-ea"/>
                <a:cs typeface="+mn-cs"/>
              </a:rPr>
              <a:t>Programme</a:t>
            </a:r>
            <a:r>
              <a:rPr lang="en-US" sz="1200" kern="1200" dirty="0" smtClean="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88E8A474-0747-49AB-B028-A932318195BC}" type="slidenum">
              <a:rPr lang="en-US" smtClean="0"/>
              <a:t>17</a:t>
            </a:fld>
            <a:endParaRPr lang="en-US"/>
          </a:p>
        </p:txBody>
      </p:sp>
    </p:spTree>
    <p:extLst>
      <p:ext uri="{BB962C8B-B14F-4D97-AF65-F5344CB8AC3E}">
        <p14:creationId xmlns:p14="http://schemas.microsoft.com/office/powerpoint/2010/main" val="30492969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CARICOM:</a:t>
            </a:r>
            <a:r>
              <a:rPr lang="en-US" baseline="0" dirty="0" smtClean="0"/>
              <a:t> </a:t>
            </a:r>
            <a:r>
              <a:rPr lang="en-US" dirty="0" smtClean="0"/>
              <a:t>Despite fact that most</a:t>
            </a:r>
            <a:r>
              <a:rPr lang="en-US" baseline="0" dirty="0" smtClean="0"/>
              <a:t> Central American and Caribbean nations do produce pineapples, often in substantial amounts, some still import pineapple juice. Though small markets, largely driven by tourism, these markets can be potential points of entry into exports, as they have CARICOM benefits. Preserved pineapple has less market potential for this region.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Chunks/Slices</a:t>
            </a:r>
            <a:r>
              <a:rPr lang="en-US" baseline="0" dirty="0" smtClean="0"/>
              <a:t> </a:t>
            </a:r>
            <a:r>
              <a:rPr lang="en-US" dirty="0" smtClean="0"/>
              <a:t>Market: Competition PHL 18% THA 46% Kenya 6.5%) </a:t>
            </a:r>
            <a:r>
              <a:rPr lang="en-US" dirty="0" err="1" smtClean="0"/>
              <a:t>MarketUSA</a:t>
            </a:r>
            <a:r>
              <a:rPr lang="en-US" dirty="0" smtClean="0"/>
              <a:t> 33%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Juice (Competition diverse: CRI, THA ~20%), main market is the EU (~50%) and USA (17%) 2015 OEC WTO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88E8A474-0747-49AB-B028-A932318195BC}" type="slidenum">
              <a:rPr lang="en-US" smtClean="0"/>
              <a:t>18</a:t>
            </a:fld>
            <a:endParaRPr lang="en-US"/>
          </a:p>
        </p:txBody>
      </p:sp>
    </p:spTree>
    <p:extLst>
      <p:ext uri="{BB962C8B-B14F-4D97-AF65-F5344CB8AC3E}">
        <p14:creationId xmlns:p14="http://schemas.microsoft.com/office/powerpoint/2010/main" val="18391555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8E8A474-0747-49AB-B028-A932318195BC}" type="slidenum">
              <a:rPr lang="en-US" smtClean="0"/>
              <a:t>19</a:t>
            </a:fld>
            <a:endParaRPr lang="en-US"/>
          </a:p>
        </p:txBody>
      </p:sp>
    </p:spTree>
    <p:extLst>
      <p:ext uri="{BB962C8B-B14F-4D97-AF65-F5344CB8AC3E}">
        <p14:creationId xmlns:p14="http://schemas.microsoft.com/office/powerpoint/2010/main" val="33403057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8E8A474-0747-49AB-B028-A932318195BC}" type="slidenum">
              <a:rPr lang="en-US" smtClean="0"/>
              <a:t>20</a:t>
            </a:fld>
            <a:endParaRPr lang="en-US"/>
          </a:p>
        </p:txBody>
      </p:sp>
    </p:spTree>
    <p:extLst>
      <p:ext uri="{BB962C8B-B14F-4D97-AF65-F5344CB8AC3E}">
        <p14:creationId xmlns:p14="http://schemas.microsoft.com/office/powerpoint/2010/main" val="24056861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14350" indent="-514350">
              <a:buFont typeface="+mj-lt"/>
              <a:buAutoNum type="arabicPeriod"/>
            </a:pPr>
            <a:r>
              <a:rPr lang="en-US" dirty="0" smtClean="0"/>
              <a:t>Transportation services</a:t>
            </a:r>
          </a:p>
          <a:p>
            <a:pPr marL="514350" indent="-514350">
              <a:buFont typeface="+mj-lt"/>
              <a:buAutoNum type="arabicPeriod"/>
            </a:pPr>
            <a:r>
              <a:rPr lang="en-US" dirty="0" smtClean="0"/>
              <a:t>Packaging services</a:t>
            </a:r>
          </a:p>
          <a:p>
            <a:pPr marL="514350" indent="-514350">
              <a:buFont typeface="+mj-lt"/>
              <a:buAutoNum type="arabicPeriod"/>
            </a:pPr>
            <a:r>
              <a:rPr lang="en-US" dirty="0" smtClean="0"/>
              <a:t>Airport scanner</a:t>
            </a:r>
          </a:p>
          <a:p>
            <a:pPr marL="514350" indent="-514350">
              <a:buFont typeface="+mj-lt"/>
              <a:buAutoNum type="arabicPeriod"/>
            </a:pPr>
            <a:r>
              <a:rPr lang="en-US" dirty="0" smtClean="0"/>
              <a:t>Storage Facilities</a:t>
            </a:r>
          </a:p>
          <a:p>
            <a:pPr marL="457200" lvl="1" indent="0">
              <a:buNone/>
            </a:pPr>
            <a:r>
              <a:rPr lang="en-US" dirty="0" smtClean="0"/>
              <a:t>	- Cold storage at the airport – Exporters</a:t>
            </a:r>
            <a:r>
              <a:rPr lang="en-US" baseline="0" dirty="0" smtClean="0"/>
              <a:t> park and run refrigerated trucks all night</a:t>
            </a:r>
            <a:endParaRPr lang="en-US" dirty="0" smtClean="0"/>
          </a:p>
          <a:p>
            <a:pPr marL="514350" indent="-514350">
              <a:buFont typeface="+mj-lt"/>
              <a:buAutoNum type="arabicPeriod"/>
            </a:pPr>
            <a:r>
              <a:rPr lang="en-US" dirty="0" smtClean="0"/>
              <a:t>Skill Gap: How to handle Black and yellow Sigatoka/</a:t>
            </a:r>
            <a:r>
              <a:rPr lang="en-US" dirty="0" err="1" smtClean="0"/>
              <a:t>Moka</a:t>
            </a:r>
            <a:endParaRPr lang="en-US" dirty="0" smtClean="0"/>
          </a:p>
          <a:p>
            <a:pPr marL="457200" lvl="1" indent="0">
              <a:buFont typeface="+mj-lt"/>
              <a:buNone/>
            </a:pPr>
            <a:r>
              <a:rPr lang="en-US" dirty="0" smtClean="0"/>
              <a:t>	-</a:t>
            </a:r>
            <a:r>
              <a:rPr lang="en-US" baseline="0" dirty="0" smtClean="0"/>
              <a:t> Knowledge is there, there is a precise time to treat, but there is not the extension capacity</a:t>
            </a:r>
            <a:endParaRPr lang="en-US" dirty="0" smtClean="0"/>
          </a:p>
          <a:p>
            <a:pPr marL="514350" indent="-514350">
              <a:buFont typeface="+mj-lt"/>
              <a:buAutoNum type="arabicPeriod"/>
            </a:pPr>
            <a:r>
              <a:rPr lang="en-US" dirty="0" smtClean="0"/>
              <a:t>Streamline and professionalize CANU</a:t>
            </a:r>
          </a:p>
          <a:p>
            <a:pPr marL="457200" lvl="1" indent="0">
              <a:buFont typeface="+mj-lt"/>
              <a:buNone/>
            </a:pPr>
            <a:r>
              <a:rPr lang="en-US" dirty="0" smtClean="0"/>
              <a:t>	- Timing</a:t>
            </a:r>
            <a:r>
              <a:rPr lang="en-US" baseline="0" dirty="0" smtClean="0"/>
              <a:t>, misinformation (Pivotal stakeholder couldn’t say when they do their examination)</a:t>
            </a:r>
          </a:p>
          <a:p>
            <a:pPr marL="457200" lvl="1" indent="0">
              <a:buFont typeface="+mj-lt"/>
              <a:buNone/>
            </a:pPr>
            <a:r>
              <a:rPr lang="en-US" baseline="0" dirty="0" smtClean="0"/>
              <a:t>	- Handling of produce</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baseline="0" dirty="0" smtClean="0"/>
              <a:t>7. </a:t>
            </a:r>
            <a:r>
              <a:rPr lang="en-US" dirty="0" smtClean="0"/>
              <a:t>Small-scale farmers should work under contract for anchor firms. Cost</a:t>
            </a:r>
            <a:r>
              <a:rPr lang="en-US" baseline="0" dirty="0" smtClean="0"/>
              <a:t>a Rica pepper farmers do this.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baseline="0" dirty="0" smtClean="0"/>
              <a:t>	Cooperatives won’t work unless there’s outside talent with accountability brought in.</a:t>
            </a:r>
            <a:endParaRPr lang="en-US" dirty="0" smtClean="0"/>
          </a:p>
          <a:p>
            <a:pPr marL="0" lvl="0" indent="0">
              <a:buFont typeface="+mj-lt"/>
              <a:buNone/>
            </a:pPr>
            <a:endParaRPr lang="en-US" dirty="0" smtClean="0"/>
          </a:p>
          <a:p>
            <a:endParaRPr lang="en-US" dirty="0"/>
          </a:p>
        </p:txBody>
      </p:sp>
      <p:sp>
        <p:nvSpPr>
          <p:cNvPr id="4" name="Slide Number Placeholder 3"/>
          <p:cNvSpPr>
            <a:spLocks noGrp="1"/>
          </p:cNvSpPr>
          <p:nvPr>
            <p:ph type="sldNum" sz="quarter" idx="10"/>
          </p:nvPr>
        </p:nvSpPr>
        <p:spPr/>
        <p:txBody>
          <a:bodyPr/>
          <a:lstStyle/>
          <a:p>
            <a:fld id="{88E8A474-0747-49AB-B028-A932318195BC}" type="slidenum">
              <a:rPr lang="en-US" smtClean="0"/>
              <a:t>21</a:t>
            </a:fld>
            <a:endParaRPr lang="en-US"/>
          </a:p>
        </p:txBody>
      </p:sp>
    </p:spTree>
    <p:extLst>
      <p:ext uri="{BB962C8B-B14F-4D97-AF65-F5344CB8AC3E}">
        <p14:creationId xmlns:p14="http://schemas.microsoft.com/office/powerpoint/2010/main" val="6322348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14350" indent="-514350">
              <a:buFont typeface="+mj-lt"/>
              <a:buAutoNum type="arabicPeriod"/>
            </a:pPr>
            <a:r>
              <a:rPr lang="en-US" dirty="0" smtClean="0"/>
              <a:t>Transportation services</a:t>
            </a:r>
          </a:p>
          <a:p>
            <a:pPr marL="514350" indent="-514350">
              <a:buFont typeface="+mj-lt"/>
              <a:buAutoNum type="arabicPeriod"/>
            </a:pPr>
            <a:r>
              <a:rPr lang="en-US" dirty="0" smtClean="0"/>
              <a:t>Packaging services</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baseline="0" dirty="0" smtClean="0"/>
              <a:t>7</a:t>
            </a:r>
            <a:r>
              <a:rPr lang="en-US" baseline="0" dirty="0" smtClean="0"/>
              <a:t>. </a:t>
            </a:r>
            <a:r>
              <a:rPr lang="en-US" dirty="0" smtClean="0"/>
              <a:t>Small-scale farmers should work under contract for anchor firms. Cost</a:t>
            </a:r>
            <a:r>
              <a:rPr lang="en-US" baseline="0" dirty="0" smtClean="0"/>
              <a:t>a Rica pepper farmers do this.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baseline="0" dirty="0" smtClean="0"/>
              <a:t>	Cooperatives won’t work unless there’s outside talent with accountability brought in.</a:t>
            </a:r>
            <a:endParaRPr lang="en-US" dirty="0" smtClean="0"/>
          </a:p>
          <a:p>
            <a:pPr marL="0" lvl="0" indent="0">
              <a:buFont typeface="+mj-lt"/>
              <a:buNone/>
            </a:pPr>
            <a:endParaRPr lang="en-US" dirty="0" smtClean="0"/>
          </a:p>
          <a:p>
            <a:endParaRPr lang="en-US" dirty="0"/>
          </a:p>
        </p:txBody>
      </p:sp>
      <p:sp>
        <p:nvSpPr>
          <p:cNvPr id="4" name="Slide Number Placeholder 3"/>
          <p:cNvSpPr>
            <a:spLocks noGrp="1"/>
          </p:cNvSpPr>
          <p:nvPr>
            <p:ph type="sldNum" sz="quarter" idx="10"/>
          </p:nvPr>
        </p:nvSpPr>
        <p:spPr/>
        <p:txBody>
          <a:bodyPr/>
          <a:lstStyle/>
          <a:p>
            <a:fld id="{88E8A474-0747-49AB-B028-A932318195BC}" type="slidenum">
              <a:rPr lang="en-US" smtClean="0"/>
              <a:t>22</a:t>
            </a:fld>
            <a:endParaRPr lang="en-US"/>
          </a:p>
        </p:txBody>
      </p:sp>
    </p:spTree>
    <p:extLst>
      <p:ext uri="{BB962C8B-B14F-4D97-AF65-F5344CB8AC3E}">
        <p14:creationId xmlns:p14="http://schemas.microsoft.com/office/powerpoint/2010/main" val="3275298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14350" indent="-514350">
              <a:buFont typeface="+mj-lt"/>
              <a:buAutoNum type="arabicPeriod"/>
            </a:pPr>
            <a:r>
              <a:rPr lang="en-US" dirty="0" smtClean="0"/>
              <a:t>Airport </a:t>
            </a:r>
            <a:r>
              <a:rPr lang="en-US" dirty="0" smtClean="0"/>
              <a:t>scanner</a:t>
            </a:r>
          </a:p>
          <a:p>
            <a:pPr marL="514350" indent="-514350">
              <a:buFont typeface="+mj-lt"/>
              <a:buAutoNum type="arabicPeriod"/>
            </a:pPr>
            <a:r>
              <a:rPr lang="en-US" dirty="0" smtClean="0"/>
              <a:t>Storage Facilities</a:t>
            </a:r>
          </a:p>
          <a:p>
            <a:pPr marL="457200" lvl="1" indent="0">
              <a:buNone/>
            </a:pPr>
            <a:r>
              <a:rPr lang="en-US" dirty="0" smtClean="0"/>
              <a:t>	- Cold storage at the airport – Exporters</a:t>
            </a:r>
            <a:r>
              <a:rPr lang="en-US" baseline="0" dirty="0" smtClean="0"/>
              <a:t> park and run refrigerated trucks all night</a:t>
            </a:r>
            <a:endParaRPr lang="en-US" dirty="0" smtClean="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baseline="0" dirty="0" smtClean="0"/>
              <a:t>7</a:t>
            </a:r>
            <a:r>
              <a:rPr lang="en-US" baseline="0" dirty="0" smtClean="0"/>
              <a:t>. </a:t>
            </a:r>
            <a:r>
              <a:rPr lang="en-US" dirty="0" smtClean="0"/>
              <a:t>Small-scale farmers should work under contract for anchor firms. Cost</a:t>
            </a:r>
            <a:r>
              <a:rPr lang="en-US" baseline="0" dirty="0" smtClean="0"/>
              <a:t>a Rica pepper farmers do this.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baseline="0" dirty="0" smtClean="0"/>
              <a:t>	Cooperatives won’t work unless there’s outside talent with accountability brought in.</a:t>
            </a:r>
            <a:endParaRPr lang="en-US" dirty="0" smtClean="0"/>
          </a:p>
          <a:p>
            <a:pPr marL="0" lvl="0" indent="0">
              <a:buFont typeface="+mj-lt"/>
              <a:buNone/>
            </a:pPr>
            <a:endParaRPr lang="en-US" dirty="0" smtClean="0"/>
          </a:p>
          <a:p>
            <a:endParaRPr lang="en-US" dirty="0"/>
          </a:p>
        </p:txBody>
      </p:sp>
      <p:sp>
        <p:nvSpPr>
          <p:cNvPr id="4" name="Slide Number Placeholder 3"/>
          <p:cNvSpPr>
            <a:spLocks noGrp="1"/>
          </p:cNvSpPr>
          <p:nvPr>
            <p:ph type="sldNum" sz="quarter" idx="10"/>
          </p:nvPr>
        </p:nvSpPr>
        <p:spPr/>
        <p:txBody>
          <a:bodyPr/>
          <a:lstStyle/>
          <a:p>
            <a:fld id="{88E8A474-0747-49AB-B028-A932318195BC}" type="slidenum">
              <a:rPr lang="en-US" smtClean="0"/>
              <a:t>23</a:t>
            </a:fld>
            <a:endParaRPr lang="en-US"/>
          </a:p>
        </p:txBody>
      </p:sp>
    </p:spTree>
    <p:extLst>
      <p:ext uri="{BB962C8B-B14F-4D97-AF65-F5344CB8AC3E}">
        <p14:creationId xmlns:p14="http://schemas.microsoft.com/office/powerpoint/2010/main" val="25357991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14350" indent="-514350">
              <a:buFont typeface="+mj-lt"/>
              <a:buAutoNum type="arabicPeriod"/>
            </a:pPr>
            <a:r>
              <a:rPr lang="en-US" dirty="0" smtClean="0"/>
              <a:t>Skill </a:t>
            </a:r>
            <a:r>
              <a:rPr lang="en-US" dirty="0" smtClean="0"/>
              <a:t>Gap: How to handle Black and yellow Sigatoka/</a:t>
            </a:r>
            <a:r>
              <a:rPr lang="en-US" dirty="0" err="1" smtClean="0"/>
              <a:t>Moka</a:t>
            </a:r>
            <a:endParaRPr lang="en-US" dirty="0" smtClean="0"/>
          </a:p>
          <a:p>
            <a:pPr marL="457200" lvl="1" indent="0">
              <a:buFont typeface="+mj-lt"/>
              <a:buNone/>
            </a:pPr>
            <a:r>
              <a:rPr lang="en-US" dirty="0" smtClean="0"/>
              <a:t>	-</a:t>
            </a:r>
            <a:r>
              <a:rPr lang="en-US" baseline="0" dirty="0" smtClean="0"/>
              <a:t> Knowledge is there, there is a precise time to treat, but there is not the extension capacity</a:t>
            </a:r>
            <a:endParaRPr lang="en-US" dirty="0" smtClean="0"/>
          </a:p>
          <a:p>
            <a:pPr marL="514350" indent="-514350">
              <a:buFont typeface="+mj-lt"/>
              <a:buAutoNum type="arabicPeriod"/>
            </a:pPr>
            <a:r>
              <a:rPr lang="en-US" dirty="0" smtClean="0"/>
              <a:t>Streamline and professionalize CANU</a:t>
            </a:r>
          </a:p>
          <a:p>
            <a:pPr marL="457200" lvl="1" indent="0">
              <a:buFont typeface="+mj-lt"/>
              <a:buNone/>
            </a:pPr>
            <a:r>
              <a:rPr lang="en-US" dirty="0" smtClean="0"/>
              <a:t>	- Timing</a:t>
            </a:r>
            <a:r>
              <a:rPr lang="en-US" baseline="0" dirty="0" smtClean="0"/>
              <a:t>, misinformation (Pivotal stakeholder couldn’t say when they do their examination)</a:t>
            </a:r>
          </a:p>
          <a:p>
            <a:pPr marL="457200" lvl="1" indent="0">
              <a:buFont typeface="+mj-lt"/>
              <a:buNone/>
            </a:pPr>
            <a:r>
              <a:rPr lang="en-US" baseline="0" dirty="0" smtClean="0"/>
              <a:t>	- Handling of produce</a:t>
            </a:r>
          </a:p>
          <a:p>
            <a:pPr marL="0" lvl="0" indent="0">
              <a:buFont typeface="+mj-lt"/>
              <a:buNone/>
            </a:pPr>
            <a:endParaRPr lang="en-US" dirty="0" smtClean="0"/>
          </a:p>
          <a:p>
            <a:endParaRPr lang="en-US" dirty="0"/>
          </a:p>
        </p:txBody>
      </p:sp>
      <p:sp>
        <p:nvSpPr>
          <p:cNvPr id="4" name="Slide Number Placeholder 3"/>
          <p:cNvSpPr>
            <a:spLocks noGrp="1"/>
          </p:cNvSpPr>
          <p:nvPr>
            <p:ph type="sldNum" sz="quarter" idx="10"/>
          </p:nvPr>
        </p:nvSpPr>
        <p:spPr/>
        <p:txBody>
          <a:bodyPr/>
          <a:lstStyle/>
          <a:p>
            <a:fld id="{88E8A474-0747-49AB-B028-A932318195BC}" type="slidenum">
              <a:rPr lang="en-US" smtClean="0"/>
              <a:t>24</a:t>
            </a:fld>
            <a:endParaRPr lang="en-US"/>
          </a:p>
        </p:txBody>
      </p:sp>
    </p:spTree>
    <p:extLst>
      <p:ext uri="{BB962C8B-B14F-4D97-AF65-F5344CB8AC3E}">
        <p14:creationId xmlns:p14="http://schemas.microsoft.com/office/powerpoint/2010/main" val="24194561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Free Zone:</a:t>
            </a:r>
            <a:r>
              <a:rPr lang="en-US" baseline="0" dirty="0" smtClean="0"/>
              <a:t> Currently discussion of Export processing Zones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No export requirement, only reaching certain standards.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Must incorporate local value chain/suppliers! Local suppliers supplying a certain percentage (40%) of their sales to the Free Zone can be incorporated into the regime, get benefits.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To encourage investment outside of coastal plains, which are prone to flooding (Ex: excessive flooding in </a:t>
            </a:r>
            <a:r>
              <a:rPr lang="en-US" dirty="0" smtClean="0"/>
              <a:t>2005 resulted in losses equivalent to 60% of GDP), can reduce initial</a:t>
            </a:r>
            <a:r>
              <a:rPr lang="en-US" baseline="0" dirty="0" smtClean="0"/>
              <a:t> investment requirements (assets) and differentiated taxes to businesses located outside of the Georgetown area. </a:t>
            </a:r>
            <a:endParaRPr lang="en-US" dirty="0" smtClean="0"/>
          </a:p>
          <a:p>
            <a:endParaRPr lang="en-US" dirty="0" smtClean="0"/>
          </a:p>
          <a:p>
            <a:r>
              <a:rPr lang="en-US" dirty="0" smtClean="0"/>
              <a:t>The </a:t>
            </a:r>
            <a:r>
              <a:rPr lang="en-US" b="1" dirty="0" smtClean="0"/>
              <a:t>Inward Processing Regime </a:t>
            </a:r>
            <a:r>
              <a:rPr lang="en-US" dirty="0" smtClean="0"/>
              <a:t>allows goods to enter national customs territory with </a:t>
            </a:r>
            <a:r>
              <a:rPr lang="en-US" b="1" dirty="0" smtClean="0"/>
              <a:t>suspension of import duties and subject to a guarantee deposit</a:t>
            </a:r>
            <a:r>
              <a:rPr lang="en-US" dirty="0" smtClean="0"/>
              <a:t>.</a:t>
            </a:r>
          </a:p>
          <a:p>
            <a:r>
              <a:rPr lang="en-US" dirty="0" smtClean="0"/>
              <a:t>Goods</a:t>
            </a:r>
            <a:r>
              <a:rPr lang="en-US" baseline="0" dirty="0" smtClean="0"/>
              <a:t> </a:t>
            </a:r>
            <a:r>
              <a:rPr lang="en-US" dirty="0" smtClean="0"/>
              <a:t>must be </a:t>
            </a:r>
            <a:r>
              <a:rPr lang="en-US" b="1" dirty="0" smtClean="0"/>
              <a:t>re-exported within the time-limits</a:t>
            </a:r>
            <a:r>
              <a:rPr lang="en-US" dirty="0" smtClean="0"/>
              <a:t>, after undergoing,</a:t>
            </a:r>
            <a:r>
              <a:rPr lang="en-US" b="1" dirty="0" smtClean="0"/>
              <a:t> processing, repair, reconstruction, installation or assembly.</a:t>
            </a:r>
          </a:p>
          <a:p>
            <a:r>
              <a:rPr lang="en-US" dirty="0" smtClean="0"/>
              <a:t>The goods must be re-exported within a non-renewable period (Ex: one year)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smtClean="0"/>
          </a:p>
        </p:txBody>
      </p:sp>
      <p:sp>
        <p:nvSpPr>
          <p:cNvPr id="4" name="Slide Number Placeholder 3"/>
          <p:cNvSpPr>
            <a:spLocks noGrp="1"/>
          </p:cNvSpPr>
          <p:nvPr>
            <p:ph type="sldNum" sz="quarter" idx="10"/>
          </p:nvPr>
        </p:nvSpPr>
        <p:spPr/>
        <p:txBody>
          <a:bodyPr/>
          <a:lstStyle/>
          <a:p>
            <a:fld id="{88E8A474-0747-49AB-B028-A932318195BC}" type="slidenum">
              <a:rPr lang="en-US" smtClean="0"/>
              <a:t>25</a:t>
            </a:fld>
            <a:endParaRPr lang="en-US"/>
          </a:p>
        </p:txBody>
      </p:sp>
    </p:spTree>
    <p:extLst>
      <p:ext uri="{BB962C8B-B14F-4D97-AF65-F5344CB8AC3E}">
        <p14:creationId xmlns:p14="http://schemas.microsoft.com/office/powerpoint/2010/main" val="15881606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8E8A474-0747-49AB-B028-A932318195BC}" type="slidenum">
              <a:rPr lang="en-US" smtClean="0"/>
              <a:t>26</a:t>
            </a:fld>
            <a:endParaRPr lang="en-US"/>
          </a:p>
        </p:txBody>
      </p:sp>
    </p:spTree>
    <p:extLst>
      <p:ext uri="{BB962C8B-B14F-4D97-AF65-F5344CB8AC3E}">
        <p14:creationId xmlns:p14="http://schemas.microsoft.com/office/powerpoint/2010/main" val="37992141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LIT REVIEW: </a:t>
            </a:r>
            <a:r>
              <a:rPr lang="en-US" sz="1200" kern="1200" dirty="0" smtClean="0">
                <a:solidFill>
                  <a:schemeClr val="tx1"/>
                </a:solidFill>
                <a:effectLst/>
                <a:latin typeface="+mn-lt"/>
                <a:ea typeface="+mn-ea"/>
                <a:cs typeface="+mn-cs"/>
              </a:rPr>
              <a:t>Google Scholar, JSTOR and University of Maryland Library search engines, journals published after 2005 were examined.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agricultural </a:t>
            </a:r>
            <a:r>
              <a:rPr lang="en-US" sz="1200" kern="1200" dirty="0" smtClean="0">
                <a:solidFill>
                  <a:schemeClr val="tx1"/>
                </a:solidFill>
                <a:effectLst/>
                <a:latin typeface="+mn-lt"/>
                <a:ea typeface="+mn-ea"/>
                <a:cs typeface="+mn-cs"/>
              </a:rPr>
              <a:t>GVCs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Guyanese agriculture</a:t>
            </a:r>
          </a:p>
          <a:p>
            <a:r>
              <a:rPr lang="en-US" sz="1200" kern="1200" dirty="0" smtClean="0">
                <a:solidFill>
                  <a:schemeClr val="tx1"/>
                </a:solidFill>
                <a:effectLst/>
                <a:latin typeface="+mn-lt"/>
                <a:ea typeface="+mn-ea"/>
                <a:cs typeface="+mn-cs"/>
              </a:rPr>
              <a:t>Trade Policy</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Inter-American </a:t>
            </a:r>
            <a:r>
              <a:rPr lang="en-US" sz="1200" kern="1200" dirty="0" smtClean="0">
                <a:solidFill>
                  <a:schemeClr val="tx1"/>
                </a:solidFill>
                <a:effectLst/>
                <a:latin typeface="+mn-lt"/>
                <a:ea typeface="+mn-ea"/>
                <a:cs typeface="+mn-cs"/>
              </a:rPr>
              <a:t>Development </a:t>
            </a:r>
            <a:r>
              <a:rPr lang="en-US" sz="1200" kern="1200" dirty="0" smtClean="0">
                <a:solidFill>
                  <a:schemeClr val="tx1"/>
                </a:solidFill>
                <a:effectLst/>
                <a:latin typeface="+mn-lt"/>
                <a:ea typeface="+mn-ea"/>
                <a:cs typeface="+mn-cs"/>
              </a:rPr>
              <a:t>Bank, </a:t>
            </a:r>
            <a:r>
              <a:rPr lang="en-US" sz="1200" kern="1200" dirty="0" smtClean="0">
                <a:solidFill>
                  <a:schemeClr val="tx1"/>
                </a:solidFill>
                <a:effectLst/>
                <a:latin typeface="+mn-lt"/>
                <a:ea typeface="+mn-ea"/>
                <a:cs typeface="+mn-cs"/>
              </a:rPr>
              <a:t>to avoid duplication and build on previous research. </a:t>
            </a:r>
            <a:r>
              <a:rPr lang="en-US" sz="1200" kern="1200" dirty="0" smtClean="0">
                <a:solidFill>
                  <a:schemeClr val="tx1"/>
                </a:solidFill>
                <a:effectLst/>
                <a:latin typeface="+mn-lt"/>
                <a:ea typeface="+mn-ea"/>
                <a:cs typeface="+mn-cs"/>
              </a:rPr>
              <a:t>T</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Policy documents</a:t>
            </a:r>
            <a:r>
              <a:rPr lang="en-US" sz="1200" kern="1200" baseline="0" dirty="0" smtClean="0">
                <a:solidFill>
                  <a:schemeClr val="tx1"/>
                </a:solidFill>
                <a:effectLst/>
                <a:latin typeface="+mn-lt"/>
                <a:ea typeface="+mn-ea"/>
                <a:cs typeface="+mn-cs"/>
              </a:rPr>
              <a:t> from the GUY </a:t>
            </a:r>
            <a:r>
              <a:rPr lang="en-US" sz="1200" kern="1200" dirty="0" smtClean="0">
                <a:solidFill>
                  <a:schemeClr val="tx1"/>
                </a:solidFill>
                <a:effectLst/>
                <a:latin typeface="+mn-lt"/>
                <a:ea typeface="+mn-ea"/>
                <a:cs typeface="+mn-cs"/>
              </a:rPr>
              <a:t>Ministry </a:t>
            </a:r>
            <a:r>
              <a:rPr lang="en-US" sz="1200" kern="1200" dirty="0" smtClean="0">
                <a:solidFill>
                  <a:schemeClr val="tx1"/>
                </a:solidFill>
                <a:effectLst/>
                <a:latin typeface="+mn-lt"/>
                <a:ea typeface="+mn-ea"/>
                <a:cs typeface="+mn-cs"/>
              </a:rPr>
              <a:t>of </a:t>
            </a:r>
            <a:r>
              <a:rPr lang="en-US" sz="1200" kern="1200" dirty="0" smtClean="0">
                <a:solidFill>
                  <a:schemeClr val="tx1"/>
                </a:solidFill>
                <a:effectLst/>
                <a:latin typeface="+mn-lt"/>
                <a:ea typeface="+mn-ea"/>
                <a:cs typeface="+mn-cs"/>
              </a:rPr>
              <a:t>Agriculture’, </a:t>
            </a:r>
            <a:r>
              <a:rPr lang="en-US" sz="1200" kern="1200" dirty="0" smtClean="0">
                <a:solidFill>
                  <a:schemeClr val="tx1"/>
                </a:solidFill>
                <a:effectLst/>
                <a:latin typeface="+mn-lt"/>
                <a:ea typeface="+mn-ea"/>
                <a:cs typeface="+mn-cs"/>
              </a:rPr>
              <a:t>the U.S. Library of Congress country compilation and the Food and Agricultural Organization’s agricultural law database, FAOLEX. </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MACRO</a:t>
            </a:r>
            <a:r>
              <a:rPr lang="en-US" sz="1200" kern="1200" dirty="0" smtClean="0">
                <a:solidFill>
                  <a:schemeClr val="tx1"/>
                </a:solidFill>
                <a:effectLst/>
                <a:latin typeface="+mn-lt"/>
                <a:ea typeface="+mn-ea"/>
                <a:cs typeface="+mn-cs"/>
              </a:rPr>
              <a:t>:  trade, employment, labor productivity, Foreign Direct Investment (FDI), and exports and imports;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from the United Nations Commodity Statistics </a:t>
            </a:r>
            <a:r>
              <a:rPr lang="en-US" sz="1200" b="1" kern="1200" dirty="0" smtClean="0">
                <a:solidFill>
                  <a:schemeClr val="tx1"/>
                </a:solidFill>
                <a:effectLst/>
                <a:latin typeface="+mn-lt"/>
                <a:ea typeface="+mn-ea"/>
                <a:cs typeface="+mn-cs"/>
              </a:rPr>
              <a:t>Database</a:t>
            </a:r>
            <a:r>
              <a:rPr lang="en-US" sz="1200" kern="1200" dirty="0" smtClean="0">
                <a:solidFill>
                  <a:schemeClr val="tx1"/>
                </a:solidFill>
                <a:effectLst/>
                <a:latin typeface="+mn-lt"/>
                <a:ea typeface="+mn-ea"/>
                <a:cs typeface="+mn-cs"/>
              </a:rPr>
              <a:t> (UNCOMTRADE), the World Bank, FAOSTAT and the Ministry of Finance and Ministry of Agriculture of Guyana</a:t>
            </a:r>
            <a:r>
              <a:rPr lang="en-US" sz="1200"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BUSI</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ENV</a:t>
            </a:r>
            <a:r>
              <a:rPr lang="en-US" sz="1200" kern="120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World Bank (WB) Enterprise Surveys, WB Doing Business Indicator, WB Logistics Performance Index</a:t>
            </a:r>
          </a:p>
          <a:p>
            <a:pPr lvl="0"/>
            <a:r>
              <a:rPr lang="en-US" sz="1200" b="1" kern="1200" dirty="0" smtClean="0">
                <a:solidFill>
                  <a:schemeClr val="tx1"/>
                </a:solidFill>
                <a:effectLst/>
                <a:latin typeface="+mn-lt"/>
                <a:ea typeface="+mn-ea"/>
                <a:cs typeface="+mn-cs"/>
              </a:rPr>
              <a:t>AG CASE STUDIES</a:t>
            </a:r>
            <a:r>
              <a:rPr lang="en-US" sz="1200" kern="1200" dirty="0" smtClean="0">
                <a:solidFill>
                  <a:schemeClr val="tx1"/>
                </a:solidFill>
                <a:effectLst/>
                <a:latin typeface="+mn-lt"/>
                <a:ea typeface="+mn-ea"/>
                <a:cs typeface="+mn-cs"/>
              </a:rPr>
              <a:t>:  </a:t>
            </a:r>
            <a:r>
              <a:rPr lang="en-US" sz="1200" kern="1200" baseline="0" dirty="0" smtClean="0">
                <a:solidFill>
                  <a:schemeClr val="tx1"/>
                </a:solidFill>
                <a:effectLst/>
                <a:latin typeface="+mn-lt"/>
                <a:ea typeface="+mn-ea"/>
                <a:cs typeface="+mn-cs"/>
              </a:rPr>
              <a:t>Growing Guides, Market Surveys, Market Entry Requirements, from both international sources </a:t>
            </a:r>
            <a:r>
              <a:rPr lang="en-US" sz="1200" b="0" i="0" kern="1200" dirty="0" smtClean="0">
                <a:solidFill>
                  <a:schemeClr val="tx1"/>
                </a:solidFill>
                <a:effectLst/>
                <a:latin typeface="+mn-lt"/>
                <a:ea typeface="+mn-ea"/>
                <a:cs typeface="+mn-cs"/>
              </a:rPr>
              <a:t>Technical Centre for Agricultural and Rural Cooperation (CTA) and </a:t>
            </a:r>
            <a:r>
              <a:rPr lang="en-US" sz="1200" b="0" i="0" kern="1200" dirty="0" err="1" smtClean="0">
                <a:solidFill>
                  <a:schemeClr val="tx1"/>
                </a:solidFill>
                <a:effectLst/>
                <a:latin typeface="+mn-lt"/>
                <a:ea typeface="+mn-ea"/>
                <a:cs typeface="+mn-cs"/>
              </a:rPr>
              <a:t>MoA</a:t>
            </a:r>
            <a:r>
              <a:rPr lang="en-US" sz="1200" b="0" i="0" kern="1200" dirty="0" smtClean="0">
                <a:solidFill>
                  <a:schemeClr val="tx1"/>
                </a:solidFill>
                <a:effectLst/>
                <a:latin typeface="+mn-lt"/>
                <a:ea typeface="+mn-ea"/>
                <a:cs typeface="+mn-cs"/>
              </a:rPr>
              <a:t>/New</a:t>
            </a:r>
            <a:r>
              <a:rPr lang="en-US" sz="1200" b="0" i="0" kern="1200" baseline="0" dirty="0" smtClean="0">
                <a:solidFill>
                  <a:schemeClr val="tx1"/>
                </a:solidFill>
                <a:effectLst/>
                <a:latin typeface="+mn-lt"/>
                <a:ea typeface="+mn-ea"/>
                <a:cs typeface="+mn-cs"/>
              </a:rPr>
              <a:t> GMC</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8E8A474-0747-49AB-B028-A932318195BC}" type="slidenum">
              <a:rPr lang="en-US" smtClean="0"/>
              <a:t>28</a:t>
            </a:fld>
            <a:endParaRPr lang="en-US"/>
          </a:p>
        </p:txBody>
      </p:sp>
    </p:spTree>
    <p:extLst>
      <p:ext uri="{BB962C8B-B14F-4D97-AF65-F5344CB8AC3E}">
        <p14:creationId xmlns:p14="http://schemas.microsoft.com/office/powerpoint/2010/main" val="32617897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b="0" i="0" dirty="0" smtClean="0">
                <a:solidFill>
                  <a:schemeClr val="bg1"/>
                </a:solidFill>
                <a:effectLst/>
                <a:latin typeface="+mn-lt"/>
                <a:ea typeface="+mn-ea"/>
                <a:cs typeface="+mn-cs"/>
              </a:rPr>
              <a:t>Technical Centre for Agricultural and Rural Cooperation </a:t>
            </a:r>
            <a:endParaRPr lang="en-US" dirty="0" smtClean="0"/>
          </a:p>
          <a:p>
            <a:endParaRPr lang="en-US" dirty="0"/>
          </a:p>
        </p:txBody>
      </p:sp>
      <p:sp>
        <p:nvSpPr>
          <p:cNvPr id="4" name="Slide Number Placeholder 3"/>
          <p:cNvSpPr>
            <a:spLocks noGrp="1"/>
          </p:cNvSpPr>
          <p:nvPr>
            <p:ph type="sldNum" sz="quarter" idx="10"/>
          </p:nvPr>
        </p:nvSpPr>
        <p:spPr/>
        <p:txBody>
          <a:bodyPr/>
          <a:lstStyle/>
          <a:p>
            <a:fld id="{88E8A474-0747-49AB-B028-A932318195BC}" type="slidenum">
              <a:rPr lang="en-US" smtClean="0"/>
              <a:t>29</a:t>
            </a:fld>
            <a:endParaRPr lang="en-US"/>
          </a:p>
        </p:txBody>
      </p:sp>
    </p:spTree>
    <p:extLst>
      <p:ext uri="{BB962C8B-B14F-4D97-AF65-F5344CB8AC3E}">
        <p14:creationId xmlns:p14="http://schemas.microsoft.com/office/powerpoint/2010/main" val="10878400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LIT REVIEW: </a:t>
            </a:r>
            <a:r>
              <a:rPr lang="en-US" sz="1200" kern="1200" dirty="0" smtClean="0">
                <a:solidFill>
                  <a:schemeClr val="tx1"/>
                </a:solidFill>
                <a:effectLst/>
                <a:latin typeface="+mn-lt"/>
                <a:ea typeface="+mn-ea"/>
                <a:cs typeface="+mn-cs"/>
              </a:rPr>
              <a:t>Google Scholar, JSTOR and University of Maryland Library search engines, journals published after 2005 were examined.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agricultural </a:t>
            </a:r>
            <a:r>
              <a:rPr lang="en-US" sz="1200" kern="1200" dirty="0" smtClean="0">
                <a:solidFill>
                  <a:schemeClr val="tx1"/>
                </a:solidFill>
                <a:effectLst/>
                <a:latin typeface="+mn-lt"/>
                <a:ea typeface="+mn-ea"/>
                <a:cs typeface="+mn-cs"/>
              </a:rPr>
              <a:t>GVCs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Guyanese agriculture</a:t>
            </a:r>
          </a:p>
          <a:p>
            <a:r>
              <a:rPr lang="en-US" sz="1200" kern="1200" dirty="0" smtClean="0">
                <a:solidFill>
                  <a:schemeClr val="tx1"/>
                </a:solidFill>
                <a:effectLst/>
                <a:latin typeface="+mn-lt"/>
                <a:ea typeface="+mn-ea"/>
                <a:cs typeface="+mn-cs"/>
              </a:rPr>
              <a:t>Trade Policy</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Inter-American </a:t>
            </a:r>
            <a:r>
              <a:rPr lang="en-US" sz="1200" kern="1200" dirty="0" smtClean="0">
                <a:solidFill>
                  <a:schemeClr val="tx1"/>
                </a:solidFill>
                <a:effectLst/>
                <a:latin typeface="+mn-lt"/>
                <a:ea typeface="+mn-ea"/>
                <a:cs typeface="+mn-cs"/>
              </a:rPr>
              <a:t>Development </a:t>
            </a:r>
            <a:r>
              <a:rPr lang="en-US" sz="1200" kern="1200" dirty="0" smtClean="0">
                <a:solidFill>
                  <a:schemeClr val="tx1"/>
                </a:solidFill>
                <a:effectLst/>
                <a:latin typeface="+mn-lt"/>
                <a:ea typeface="+mn-ea"/>
                <a:cs typeface="+mn-cs"/>
              </a:rPr>
              <a:t>Bank, </a:t>
            </a:r>
            <a:r>
              <a:rPr lang="en-US" sz="1200" kern="1200" dirty="0" smtClean="0">
                <a:solidFill>
                  <a:schemeClr val="tx1"/>
                </a:solidFill>
                <a:effectLst/>
                <a:latin typeface="+mn-lt"/>
                <a:ea typeface="+mn-ea"/>
                <a:cs typeface="+mn-cs"/>
              </a:rPr>
              <a:t>to avoid duplication and build on previous research. </a:t>
            </a:r>
            <a:r>
              <a:rPr lang="en-US" sz="1200" kern="1200" dirty="0" smtClean="0">
                <a:solidFill>
                  <a:schemeClr val="tx1"/>
                </a:solidFill>
                <a:effectLst/>
                <a:latin typeface="+mn-lt"/>
                <a:ea typeface="+mn-ea"/>
                <a:cs typeface="+mn-cs"/>
              </a:rPr>
              <a:t>T</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Policy documents</a:t>
            </a:r>
            <a:r>
              <a:rPr lang="en-US" sz="1200" kern="1200" baseline="0" dirty="0" smtClean="0">
                <a:solidFill>
                  <a:schemeClr val="tx1"/>
                </a:solidFill>
                <a:effectLst/>
                <a:latin typeface="+mn-lt"/>
                <a:ea typeface="+mn-ea"/>
                <a:cs typeface="+mn-cs"/>
              </a:rPr>
              <a:t> from the GUY </a:t>
            </a:r>
            <a:r>
              <a:rPr lang="en-US" sz="1200" kern="1200" dirty="0" smtClean="0">
                <a:solidFill>
                  <a:schemeClr val="tx1"/>
                </a:solidFill>
                <a:effectLst/>
                <a:latin typeface="+mn-lt"/>
                <a:ea typeface="+mn-ea"/>
                <a:cs typeface="+mn-cs"/>
              </a:rPr>
              <a:t>Ministry </a:t>
            </a:r>
            <a:r>
              <a:rPr lang="en-US" sz="1200" kern="1200" dirty="0" smtClean="0">
                <a:solidFill>
                  <a:schemeClr val="tx1"/>
                </a:solidFill>
                <a:effectLst/>
                <a:latin typeface="+mn-lt"/>
                <a:ea typeface="+mn-ea"/>
                <a:cs typeface="+mn-cs"/>
              </a:rPr>
              <a:t>of </a:t>
            </a:r>
            <a:r>
              <a:rPr lang="en-US" sz="1200" kern="1200" dirty="0" smtClean="0">
                <a:solidFill>
                  <a:schemeClr val="tx1"/>
                </a:solidFill>
                <a:effectLst/>
                <a:latin typeface="+mn-lt"/>
                <a:ea typeface="+mn-ea"/>
                <a:cs typeface="+mn-cs"/>
              </a:rPr>
              <a:t>Agriculture’, </a:t>
            </a:r>
            <a:r>
              <a:rPr lang="en-US" sz="1200" kern="1200" dirty="0" smtClean="0">
                <a:solidFill>
                  <a:schemeClr val="tx1"/>
                </a:solidFill>
                <a:effectLst/>
                <a:latin typeface="+mn-lt"/>
                <a:ea typeface="+mn-ea"/>
                <a:cs typeface="+mn-cs"/>
              </a:rPr>
              <a:t>the U.S. Library of Congress country compilation and the Food and Agricultural Organization’s agricultural law database, FAOLEX. </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MACRO</a:t>
            </a:r>
            <a:r>
              <a:rPr lang="en-US" sz="1200" kern="1200" dirty="0" smtClean="0">
                <a:solidFill>
                  <a:schemeClr val="tx1"/>
                </a:solidFill>
                <a:effectLst/>
                <a:latin typeface="+mn-lt"/>
                <a:ea typeface="+mn-ea"/>
                <a:cs typeface="+mn-cs"/>
              </a:rPr>
              <a:t>:  trade, employment, labor productivity, Foreign Direct Investment (FDI), and exports and imports;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from the United Nations Commodity Statistics </a:t>
            </a:r>
            <a:r>
              <a:rPr lang="en-US" sz="1200" b="1" kern="1200" dirty="0" smtClean="0">
                <a:solidFill>
                  <a:schemeClr val="tx1"/>
                </a:solidFill>
                <a:effectLst/>
                <a:latin typeface="+mn-lt"/>
                <a:ea typeface="+mn-ea"/>
                <a:cs typeface="+mn-cs"/>
              </a:rPr>
              <a:t>Database</a:t>
            </a:r>
            <a:r>
              <a:rPr lang="en-US" sz="1200" kern="1200" dirty="0" smtClean="0">
                <a:solidFill>
                  <a:schemeClr val="tx1"/>
                </a:solidFill>
                <a:effectLst/>
                <a:latin typeface="+mn-lt"/>
                <a:ea typeface="+mn-ea"/>
                <a:cs typeface="+mn-cs"/>
              </a:rPr>
              <a:t> (UNCOMTRADE), the World Bank, FAOSTAT and the Ministry of Finance and Ministry of Agriculture of Guyana</a:t>
            </a:r>
            <a:r>
              <a:rPr lang="en-US" sz="1200"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BUSI</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ENV</a:t>
            </a:r>
            <a:r>
              <a:rPr lang="en-US" sz="1200" kern="120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World Bank (WB) Enterprise Surveys, WB Doing Business Indicator, WB Logistics Performance Index</a:t>
            </a:r>
          </a:p>
          <a:p>
            <a:pPr lvl="0"/>
            <a:r>
              <a:rPr lang="en-US" sz="1200" b="1" kern="1200" dirty="0" smtClean="0">
                <a:solidFill>
                  <a:schemeClr val="tx1"/>
                </a:solidFill>
                <a:effectLst/>
                <a:latin typeface="+mn-lt"/>
                <a:ea typeface="+mn-ea"/>
                <a:cs typeface="+mn-cs"/>
              </a:rPr>
              <a:t>AG CASE STUDIES</a:t>
            </a:r>
            <a:r>
              <a:rPr lang="en-US" sz="1200" kern="1200" dirty="0" smtClean="0">
                <a:solidFill>
                  <a:schemeClr val="tx1"/>
                </a:solidFill>
                <a:effectLst/>
                <a:latin typeface="+mn-lt"/>
                <a:ea typeface="+mn-ea"/>
                <a:cs typeface="+mn-cs"/>
              </a:rPr>
              <a:t>:  </a:t>
            </a:r>
            <a:r>
              <a:rPr lang="en-US" sz="1200" kern="1200" baseline="0" dirty="0" smtClean="0">
                <a:solidFill>
                  <a:schemeClr val="tx1"/>
                </a:solidFill>
                <a:effectLst/>
                <a:latin typeface="+mn-lt"/>
                <a:ea typeface="+mn-ea"/>
                <a:cs typeface="+mn-cs"/>
              </a:rPr>
              <a:t>Growing Guides, Market Surveys, Market Entry Requirements, from both international sources </a:t>
            </a:r>
            <a:r>
              <a:rPr lang="en-US" sz="1200" b="0" i="0" kern="1200" dirty="0" smtClean="0">
                <a:solidFill>
                  <a:schemeClr val="tx1"/>
                </a:solidFill>
                <a:effectLst/>
                <a:latin typeface="+mn-lt"/>
                <a:ea typeface="+mn-ea"/>
                <a:cs typeface="+mn-cs"/>
              </a:rPr>
              <a:t>Technical Centre for Agricultural and Rural Cooperation (CTA) and </a:t>
            </a:r>
            <a:r>
              <a:rPr lang="en-US" sz="1200" b="0" i="0" kern="1200" dirty="0" err="1" smtClean="0">
                <a:solidFill>
                  <a:schemeClr val="tx1"/>
                </a:solidFill>
                <a:effectLst/>
                <a:latin typeface="+mn-lt"/>
                <a:ea typeface="+mn-ea"/>
                <a:cs typeface="+mn-cs"/>
              </a:rPr>
              <a:t>MoA</a:t>
            </a:r>
            <a:r>
              <a:rPr lang="en-US" sz="1200" b="0" i="0" kern="1200" dirty="0" smtClean="0">
                <a:solidFill>
                  <a:schemeClr val="tx1"/>
                </a:solidFill>
                <a:effectLst/>
                <a:latin typeface="+mn-lt"/>
                <a:ea typeface="+mn-ea"/>
                <a:cs typeface="+mn-cs"/>
              </a:rPr>
              <a:t>/New</a:t>
            </a:r>
            <a:r>
              <a:rPr lang="en-US" sz="1200" b="0" i="0" kern="1200" baseline="0" dirty="0" smtClean="0">
                <a:solidFill>
                  <a:schemeClr val="tx1"/>
                </a:solidFill>
                <a:effectLst/>
                <a:latin typeface="+mn-lt"/>
                <a:ea typeface="+mn-ea"/>
                <a:cs typeface="+mn-cs"/>
              </a:rPr>
              <a:t> GMC</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8E8A474-0747-49AB-B028-A932318195BC}" type="slidenum">
              <a:rPr lang="en-US" smtClean="0"/>
              <a:t>30</a:t>
            </a:fld>
            <a:endParaRPr lang="en-US"/>
          </a:p>
        </p:txBody>
      </p:sp>
    </p:spTree>
    <p:extLst>
      <p:ext uri="{BB962C8B-B14F-4D97-AF65-F5344CB8AC3E}">
        <p14:creationId xmlns:p14="http://schemas.microsoft.com/office/powerpoint/2010/main" val="39722722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7F4D8B3-4821-4890-A425-68E2DE05F326}" type="datetimeFigureOut">
              <a:rPr lang="en-US" smtClean="0"/>
              <a:t>5/8/2017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396A8B-81FA-4CF1-A8D4-00DC6AFC25E7}"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14432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7F4D8B3-4821-4890-A425-68E2DE05F326}" type="datetimeFigureOut">
              <a:rPr lang="en-US" smtClean="0"/>
              <a:t>5/8/2017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396A8B-81FA-4CF1-A8D4-00DC6AFC25E7}" type="slidenum">
              <a:rPr lang="en-US" smtClean="0"/>
              <a:t>‹#›</a:t>
            </a:fld>
            <a:endParaRPr lang="en-US"/>
          </a:p>
        </p:txBody>
      </p:sp>
    </p:spTree>
    <p:extLst>
      <p:ext uri="{BB962C8B-B14F-4D97-AF65-F5344CB8AC3E}">
        <p14:creationId xmlns:p14="http://schemas.microsoft.com/office/powerpoint/2010/main" val="27415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7F4D8B3-4821-4890-A425-68E2DE05F326}" type="datetimeFigureOut">
              <a:rPr lang="en-US" smtClean="0"/>
              <a:t>5/8/2017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396A8B-81FA-4CF1-A8D4-00DC6AFC25E7}"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5557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7F4D8B3-4821-4890-A425-68E2DE05F326}" type="datetimeFigureOut">
              <a:rPr lang="en-US" smtClean="0"/>
              <a:t>5/8/2017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396A8B-81FA-4CF1-A8D4-00DC6AFC25E7}" type="slidenum">
              <a:rPr lang="en-US" smtClean="0"/>
              <a:t>‹#›</a:t>
            </a:fld>
            <a:endParaRPr lang="en-US"/>
          </a:p>
        </p:txBody>
      </p:sp>
    </p:spTree>
    <p:extLst>
      <p:ext uri="{BB962C8B-B14F-4D97-AF65-F5344CB8AC3E}">
        <p14:creationId xmlns:p14="http://schemas.microsoft.com/office/powerpoint/2010/main" val="2549172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7F4D8B3-4821-4890-A425-68E2DE05F326}" type="datetimeFigureOut">
              <a:rPr lang="en-US" smtClean="0"/>
              <a:t>5/8/2017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396A8B-81FA-4CF1-A8D4-00DC6AFC25E7}" type="slidenum">
              <a:rPr lang="en-US" smtClean="0"/>
              <a:t>‹#›</a:t>
            </a:fld>
            <a:endParaRPr lang="en-US"/>
          </a:p>
        </p:txBody>
      </p:sp>
    </p:spTree>
    <p:extLst>
      <p:ext uri="{BB962C8B-B14F-4D97-AF65-F5344CB8AC3E}">
        <p14:creationId xmlns:p14="http://schemas.microsoft.com/office/powerpoint/2010/main" val="3036575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7F4D8B3-4821-4890-A425-68E2DE05F326}" type="datetimeFigureOut">
              <a:rPr lang="en-US" smtClean="0"/>
              <a:t>5/8/2017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396A8B-81FA-4CF1-A8D4-00DC6AFC25E7}" type="slidenum">
              <a:rPr lang="en-US" smtClean="0"/>
              <a:t>‹#›</a:t>
            </a:fld>
            <a:endParaRPr lang="en-US"/>
          </a:p>
        </p:txBody>
      </p:sp>
    </p:spTree>
    <p:extLst>
      <p:ext uri="{BB962C8B-B14F-4D97-AF65-F5344CB8AC3E}">
        <p14:creationId xmlns:p14="http://schemas.microsoft.com/office/powerpoint/2010/main" val="1543686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7F4D8B3-4821-4890-A425-68E2DE05F326}" type="datetimeFigureOut">
              <a:rPr lang="en-US" smtClean="0"/>
              <a:t>5/8/2017</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A9396A8B-81FA-4CF1-A8D4-00DC6AFC25E7}" type="slidenum">
              <a:rPr lang="en-US" smtClean="0"/>
              <a:t>‹#›</a:t>
            </a:fld>
            <a:endParaRPr lang="en-US"/>
          </a:p>
        </p:txBody>
      </p:sp>
    </p:spTree>
    <p:extLst>
      <p:ext uri="{BB962C8B-B14F-4D97-AF65-F5344CB8AC3E}">
        <p14:creationId xmlns:p14="http://schemas.microsoft.com/office/powerpoint/2010/main" val="18557436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17F4D8B3-4821-4890-A425-68E2DE05F326}" type="datetimeFigureOut">
              <a:rPr lang="en-US" smtClean="0"/>
              <a:t>5/8/2017</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9396A8B-81FA-4CF1-A8D4-00DC6AFC25E7}" type="slidenum">
              <a:rPr lang="en-US" smtClean="0"/>
              <a:t>‹#›</a:t>
            </a:fld>
            <a:endParaRPr lang="en-US"/>
          </a:p>
        </p:txBody>
      </p:sp>
    </p:spTree>
    <p:extLst>
      <p:ext uri="{BB962C8B-B14F-4D97-AF65-F5344CB8AC3E}">
        <p14:creationId xmlns:p14="http://schemas.microsoft.com/office/powerpoint/2010/main" val="34230506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F4D8B3-4821-4890-A425-68E2DE05F326}" type="datetimeFigureOut">
              <a:rPr lang="en-US" smtClean="0"/>
              <a:t>5/8/2017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396A8B-81FA-4CF1-A8D4-00DC6AFC25E7}" type="slidenum">
              <a:rPr lang="en-US" smtClean="0"/>
              <a:t>‹#›</a:t>
            </a:fld>
            <a:endParaRPr lang="en-US"/>
          </a:p>
        </p:txBody>
      </p:sp>
    </p:spTree>
    <p:extLst>
      <p:ext uri="{BB962C8B-B14F-4D97-AF65-F5344CB8AC3E}">
        <p14:creationId xmlns:p14="http://schemas.microsoft.com/office/powerpoint/2010/main" val="34489798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7F4D8B3-4821-4890-A425-68E2DE05F326}" type="datetimeFigureOut">
              <a:rPr lang="en-US" smtClean="0"/>
              <a:t>5/8/2017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396A8B-81FA-4CF1-A8D4-00DC6AFC25E7}" type="slidenum">
              <a:rPr lang="en-US" smtClean="0"/>
              <a:t>‹#›</a:t>
            </a:fld>
            <a:endParaRPr lang="en-US"/>
          </a:p>
        </p:txBody>
      </p:sp>
    </p:spTree>
    <p:extLst>
      <p:ext uri="{BB962C8B-B14F-4D97-AF65-F5344CB8AC3E}">
        <p14:creationId xmlns:p14="http://schemas.microsoft.com/office/powerpoint/2010/main" val="1547961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7F4D8B3-4821-4890-A425-68E2DE05F326}" type="datetimeFigureOut">
              <a:rPr lang="en-US" smtClean="0"/>
              <a:t>5/8/2017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396A8B-81FA-4CF1-A8D4-00DC6AFC25E7}" type="slidenum">
              <a:rPr lang="en-US" smtClean="0"/>
              <a:t>‹#›</a:t>
            </a:fld>
            <a:endParaRPr lang="en-US"/>
          </a:p>
        </p:txBody>
      </p:sp>
    </p:spTree>
    <p:extLst>
      <p:ext uri="{BB962C8B-B14F-4D97-AF65-F5344CB8AC3E}">
        <p14:creationId xmlns:p14="http://schemas.microsoft.com/office/powerpoint/2010/main" val="11598214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17F4D8B3-4821-4890-A425-68E2DE05F326}" type="datetimeFigureOut">
              <a:rPr lang="en-US" smtClean="0"/>
              <a:t>5/8/2017</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9396A8B-81FA-4CF1-A8D4-00DC6AFC25E7}"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11782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8" Type="http://schemas.openxmlformats.org/officeDocument/2006/relationships/diagramData" Target="../diagrams/data6.xml"/><Relationship Id="rId13" Type="http://schemas.openxmlformats.org/officeDocument/2006/relationships/diagramData" Target="../diagrams/data7.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17" Type="http://schemas.microsoft.com/office/2007/relationships/diagramDrawing" Target="../diagrams/drawing7.xml"/><Relationship Id="rId2" Type="http://schemas.openxmlformats.org/officeDocument/2006/relationships/notesSlide" Target="../notesSlides/notesSlide11.xml"/><Relationship Id="rId16" Type="http://schemas.openxmlformats.org/officeDocument/2006/relationships/diagramColors" Target="../diagrams/colors7.xml"/><Relationship Id="rId1" Type="http://schemas.openxmlformats.org/officeDocument/2006/relationships/slideLayout" Target="../slideLayouts/slideLayout7.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5" Type="http://schemas.openxmlformats.org/officeDocument/2006/relationships/diagramQuickStyle" Target="../diagrams/quickStyle7.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 Id="rId14" Type="http://schemas.openxmlformats.org/officeDocument/2006/relationships/diagramLayout" Target="../diagrams/layout7.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5.xml.rels><?xml version="1.0" encoding="UTF-8" standalone="yes"?>
<Relationships xmlns="http://schemas.openxmlformats.org/package/2006/relationships"><Relationship Id="rId8" Type="http://schemas.openxmlformats.org/officeDocument/2006/relationships/diagramData" Target="../diagrams/data11.xml"/><Relationship Id="rId13" Type="http://schemas.openxmlformats.org/officeDocument/2006/relationships/diagramData" Target="../diagrams/data12.xml"/><Relationship Id="rId3" Type="http://schemas.openxmlformats.org/officeDocument/2006/relationships/diagramData" Target="../diagrams/data10.xml"/><Relationship Id="rId7" Type="http://schemas.microsoft.com/office/2007/relationships/diagramDrawing" Target="../diagrams/drawing10.xml"/><Relationship Id="rId12" Type="http://schemas.microsoft.com/office/2007/relationships/diagramDrawing" Target="../diagrams/drawing11.xml"/><Relationship Id="rId17" Type="http://schemas.microsoft.com/office/2007/relationships/diagramDrawing" Target="../diagrams/drawing12.xml"/><Relationship Id="rId2" Type="http://schemas.openxmlformats.org/officeDocument/2006/relationships/notesSlide" Target="../notesSlides/notesSlide14.xml"/><Relationship Id="rId16" Type="http://schemas.openxmlformats.org/officeDocument/2006/relationships/diagramColors" Target="../diagrams/colors12.xml"/><Relationship Id="rId1" Type="http://schemas.openxmlformats.org/officeDocument/2006/relationships/slideLayout" Target="../slideLayouts/slideLayout7.xml"/><Relationship Id="rId6" Type="http://schemas.openxmlformats.org/officeDocument/2006/relationships/diagramColors" Target="../diagrams/colors10.xml"/><Relationship Id="rId11" Type="http://schemas.openxmlformats.org/officeDocument/2006/relationships/diagramColors" Target="../diagrams/colors11.xml"/><Relationship Id="rId5" Type="http://schemas.openxmlformats.org/officeDocument/2006/relationships/diagramQuickStyle" Target="../diagrams/quickStyle10.xml"/><Relationship Id="rId15" Type="http://schemas.openxmlformats.org/officeDocument/2006/relationships/diagramQuickStyle" Target="../diagrams/quickStyle12.xml"/><Relationship Id="rId10" Type="http://schemas.openxmlformats.org/officeDocument/2006/relationships/diagramQuickStyle" Target="../diagrams/quickStyle11.xml"/><Relationship Id="rId4" Type="http://schemas.openxmlformats.org/officeDocument/2006/relationships/diagramLayout" Target="../diagrams/layout10.xml"/><Relationship Id="rId9" Type="http://schemas.openxmlformats.org/officeDocument/2006/relationships/diagramLayout" Target="../diagrams/layout11.xml"/><Relationship Id="rId14" Type="http://schemas.openxmlformats.org/officeDocument/2006/relationships/diagramLayout" Target="../diagrams/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8" Type="http://schemas.microsoft.com/office/2007/relationships/diagramDrawing" Target="../diagrams/drawing13.xml"/><Relationship Id="rId3" Type="http://schemas.openxmlformats.org/officeDocument/2006/relationships/image" Target="../media/image6.png"/><Relationship Id="rId7" Type="http://schemas.openxmlformats.org/officeDocument/2006/relationships/diagramColors" Target="../diagrams/colors13.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QuickStyle" Target="../diagrams/quickStyle13.xml"/><Relationship Id="rId5" Type="http://schemas.openxmlformats.org/officeDocument/2006/relationships/diagramLayout" Target="../diagrams/layout13.xml"/><Relationship Id="rId4" Type="http://schemas.openxmlformats.org/officeDocument/2006/relationships/diagramData" Target="../diagrams/data13.xml"/></Relationships>
</file>

<file path=ppt/slides/_rels/slide18.xml.rels><?xml version="1.0" encoding="UTF-8" standalone="yes"?>
<Relationships xmlns="http://schemas.openxmlformats.org/package/2006/relationships"><Relationship Id="rId8" Type="http://schemas.microsoft.com/office/2007/relationships/diagramDrawing" Target="../diagrams/drawing14.xml"/><Relationship Id="rId3" Type="http://schemas.openxmlformats.org/officeDocument/2006/relationships/image" Target="../media/image7.png"/><Relationship Id="rId7" Type="http://schemas.openxmlformats.org/officeDocument/2006/relationships/diagramColors" Target="../diagrams/colors14.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QuickStyle" Target="../diagrams/quickStyle14.xml"/><Relationship Id="rId5" Type="http://schemas.openxmlformats.org/officeDocument/2006/relationships/diagramLayout" Target="../diagrams/layout14.xml"/><Relationship Id="rId4" Type="http://schemas.openxmlformats.org/officeDocument/2006/relationships/diagramData" Target="../diagrams/data14.xml"/></Relationships>
</file>

<file path=ppt/slides/_rels/slide19.xml.rels><?xml version="1.0" encoding="UTF-8" standalone="yes"?>
<Relationships xmlns="http://schemas.openxmlformats.org/package/2006/relationships"><Relationship Id="rId8" Type="http://schemas.microsoft.com/office/2007/relationships/diagramDrawing" Target="../diagrams/drawing15.xml"/><Relationship Id="rId3" Type="http://schemas.openxmlformats.org/officeDocument/2006/relationships/image" Target="../media/image8.jpeg"/><Relationship Id="rId7" Type="http://schemas.openxmlformats.org/officeDocument/2006/relationships/diagramColors" Target="../diagrams/colors15.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QuickStyle" Target="../diagrams/quickStyle15.xml"/><Relationship Id="rId5" Type="http://schemas.openxmlformats.org/officeDocument/2006/relationships/diagramLayout" Target="../diagrams/layout15.xml"/><Relationship Id="rId4" Type="http://schemas.openxmlformats.org/officeDocument/2006/relationships/diagramData" Target="../diagrams/data1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935471"/>
            <a:ext cx="9144000" cy="3235628"/>
          </a:xfrm>
        </p:spPr>
        <p:txBody>
          <a:bodyPr>
            <a:normAutofit fontScale="90000"/>
          </a:bodyPr>
          <a:lstStyle/>
          <a:p>
            <a:r>
              <a:rPr lang="en-US" dirty="0"/>
              <a:t>Connecting Guyana to Regional and Global Markets </a:t>
            </a:r>
            <a:br>
              <a:rPr lang="en-US" dirty="0"/>
            </a:br>
            <a:endParaRPr lang="en-US" dirty="0"/>
          </a:p>
        </p:txBody>
      </p:sp>
      <p:sp>
        <p:nvSpPr>
          <p:cNvPr id="3" name="Subtitle 2"/>
          <p:cNvSpPr>
            <a:spLocks noGrp="1"/>
          </p:cNvSpPr>
          <p:nvPr>
            <p:ph type="subTitle" idx="1"/>
          </p:nvPr>
        </p:nvSpPr>
        <p:spPr>
          <a:xfrm>
            <a:off x="1524000" y="4644710"/>
            <a:ext cx="9144000" cy="1544319"/>
          </a:xfrm>
        </p:spPr>
        <p:txBody>
          <a:bodyPr>
            <a:normAutofit/>
          </a:bodyPr>
          <a:lstStyle/>
          <a:p>
            <a:r>
              <a:rPr lang="en-US" dirty="0" smtClean="0"/>
              <a:t>Lauren Sooy</a:t>
            </a:r>
          </a:p>
          <a:p>
            <a:r>
              <a:rPr lang="en-US" dirty="0" smtClean="0"/>
              <a:t>University of Maryland</a:t>
            </a:r>
          </a:p>
          <a:p>
            <a:r>
              <a:rPr lang="en-US" dirty="0" smtClean="0"/>
              <a:t>May 2017</a:t>
            </a:r>
            <a:endParaRPr lang="en-US" dirty="0"/>
          </a:p>
        </p:txBody>
      </p:sp>
      <p:sp>
        <p:nvSpPr>
          <p:cNvPr id="7" name="TextBox 6"/>
          <p:cNvSpPr txBox="1"/>
          <p:nvPr/>
        </p:nvSpPr>
        <p:spPr>
          <a:xfrm>
            <a:off x="1524000" y="3284138"/>
            <a:ext cx="10394534" cy="646331"/>
          </a:xfrm>
          <a:prstGeom prst="rect">
            <a:avLst/>
          </a:prstGeom>
          <a:noFill/>
        </p:spPr>
        <p:txBody>
          <a:bodyPr wrap="square" rtlCol="0">
            <a:spAutoFit/>
          </a:bodyPr>
          <a:lstStyle/>
          <a:p>
            <a:r>
              <a:rPr lang="en-US" sz="3600" dirty="0"/>
              <a:t>A </a:t>
            </a:r>
            <a:r>
              <a:rPr lang="en-US" sz="3600" dirty="0" smtClean="0"/>
              <a:t>value chain approach to non-traditional agriculture</a:t>
            </a:r>
            <a:endParaRPr lang="en-US" sz="3600" dirty="0"/>
          </a:p>
        </p:txBody>
      </p:sp>
    </p:spTree>
    <p:extLst>
      <p:ext uri="{BB962C8B-B14F-4D97-AF65-F5344CB8AC3E}">
        <p14:creationId xmlns:p14="http://schemas.microsoft.com/office/powerpoint/2010/main" val="15854248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1556083" y="208548"/>
          <a:ext cx="9561095" cy="59297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308668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7162800" y="174625"/>
            <a:ext cx="5029200" cy="681038"/>
          </a:xfrm>
        </p:spPr>
        <p:txBody>
          <a:bodyPr>
            <a:normAutofit fontScale="90000"/>
          </a:bodyPr>
          <a:lstStyle/>
          <a:p>
            <a:r>
              <a:rPr lang="en-US" dirty="0" smtClean="0"/>
              <a:t>Research Question</a:t>
            </a:r>
            <a:endParaRPr lang="en-US" dirty="0"/>
          </a:p>
        </p:txBody>
      </p:sp>
      <p:sp>
        <p:nvSpPr>
          <p:cNvPr id="3" name="Content Placeholder 2"/>
          <p:cNvSpPr>
            <a:spLocks noGrp="1"/>
          </p:cNvSpPr>
          <p:nvPr>
            <p:ph idx="4294967295"/>
          </p:nvPr>
        </p:nvSpPr>
        <p:spPr>
          <a:xfrm>
            <a:off x="0" y="855663"/>
            <a:ext cx="12192000" cy="1889125"/>
          </a:xfrm>
        </p:spPr>
        <p:txBody>
          <a:bodyPr>
            <a:noAutofit/>
          </a:bodyPr>
          <a:lstStyle/>
          <a:p>
            <a:pPr marL="457200" lvl="1" indent="0">
              <a:buNone/>
            </a:pPr>
            <a:r>
              <a:rPr lang="en-US" sz="3200" dirty="0" smtClean="0"/>
              <a:t>How </a:t>
            </a:r>
            <a:r>
              <a:rPr lang="en-US" sz="3200" dirty="0"/>
              <a:t>can non-traditional agricultural products </a:t>
            </a:r>
            <a:r>
              <a:rPr lang="en-US" sz="3200" dirty="0" smtClean="0"/>
              <a:t>be </a:t>
            </a:r>
            <a:r>
              <a:rPr lang="en-US" sz="3200" dirty="0"/>
              <a:t>‘scaled up’ on the value chain to access new markets or increase </a:t>
            </a:r>
            <a:r>
              <a:rPr lang="en-US" sz="3200" dirty="0" smtClean="0"/>
              <a:t>returns</a:t>
            </a:r>
            <a:r>
              <a:rPr lang="en-US" sz="3200" dirty="0"/>
              <a:t>? </a:t>
            </a:r>
            <a:r>
              <a:rPr lang="en-US" sz="3200" dirty="0" smtClean="0"/>
              <a:t>Specifically, how can value-added pepper, </a:t>
            </a:r>
            <a:r>
              <a:rPr lang="en-US" sz="3200" dirty="0"/>
              <a:t>pineapple, and </a:t>
            </a:r>
            <a:r>
              <a:rPr lang="en-US" sz="3200" dirty="0" smtClean="0"/>
              <a:t>plantain products be better exported?</a:t>
            </a:r>
          </a:p>
          <a:p>
            <a:pPr marL="0" indent="0">
              <a:buNone/>
            </a:pPr>
            <a:endParaRPr lang="en-US" sz="3600" dirty="0"/>
          </a:p>
        </p:txBody>
      </p:sp>
      <p:graphicFrame>
        <p:nvGraphicFramePr>
          <p:cNvPr id="8" name="Diagram 7"/>
          <p:cNvGraphicFramePr/>
          <p:nvPr>
            <p:extLst>
              <p:ext uri="{D42A27DB-BD31-4B8C-83A1-F6EECF244321}">
                <p14:modId xmlns:p14="http://schemas.microsoft.com/office/powerpoint/2010/main" val="2592609668"/>
              </p:ext>
            </p:extLst>
          </p:nvPr>
        </p:nvGraphicFramePr>
        <p:xfrm>
          <a:off x="1" y="2373549"/>
          <a:ext cx="12192000" cy="39299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254059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a:t>
            </a:r>
            <a:endParaRPr lang="en-US" dirty="0"/>
          </a:p>
        </p:txBody>
      </p:sp>
      <p:graphicFrame>
        <p:nvGraphicFramePr>
          <p:cNvPr id="4" name="Diagram 3"/>
          <p:cNvGraphicFramePr/>
          <p:nvPr>
            <p:extLst>
              <p:ext uri="{D42A27DB-BD31-4B8C-83A1-F6EECF244321}">
                <p14:modId xmlns:p14="http://schemas.microsoft.com/office/powerpoint/2010/main" val="1122381755"/>
              </p:ext>
            </p:extLst>
          </p:nvPr>
        </p:nvGraphicFramePr>
        <p:xfrm>
          <a:off x="0" y="992221"/>
          <a:ext cx="12192000" cy="53307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513522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Interviews</a:t>
            </a:r>
            <a:endParaRPr lang="en-US" dirty="0"/>
          </a:p>
        </p:txBody>
      </p:sp>
      <p:sp>
        <p:nvSpPr>
          <p:cNvPr id="3" name="Content Placeholder 2"/>
          <p:cNvSpPr>
            <a:spLocks noGrp="1"/>
          </p:cNvSpPr>
          <p:nvPr>
            <p:ph idx="1"/>
          </p:nvPr>
        </p:nvSpPr>
        <p:spPr>
          <a:xfrm>
            <a:off x="290286" y="1935480"/>
            <a:ext cx="7242628" cy="4922520"/>
          </a:xfrm>
        </p:spPr>
        <p:txBody>
          <a:bodyPr>
            <a:noAutofit/>
          </a:bodyPr>
          <a:lstStyle/>
          <a:p>
            <a:pPr marL="0" indent="0">
              <a:lnSpc>
                <a:spcPct val="100000"/>
              </a:lnSpc>
              <a:buNone/>
            </a:pPr>
            <a:r>
              <a:rPr lang="en-US" sz="2300" b="1" dirty="0" smtClean="0"/>
              <a:t>Policy-Makers</a:t>
            </a:r>
            <a:br>
              <a:rPr lang="en-US" sz="2300" b="1" dirty="0" smtClean="0"/>
            </a:br>
            <a:r>
              <a:rPr lang="en-US" sz="2200" dirty="0" smtClean="0"/>
              <a:t>Georgetown Chamber of Commerce and Industry</a:t>
            </a:r>
            <a:br>
              <a:rPr lang="en-US" sz="2200" dirty="0" smtClean="0"/>
            </a:br>
            <a:r>
              <a:rPr lang="en-US" sz="2200" dirty="0" smtClean="0"/>
              <a:t>Guyana Office for Investment (GO-Invest)</a:t>
            </a:r>
            <a:br>
              <a:rPr lang="en-US" sz="2200" dirty="0" smtClean="0"/>
            </a:br>
            <a:r>
              <a:rPr lang="en-US" sz="2200" dirty="0" smtClean="0"/>
              <a:t>Guyana National Bureau of Standards</a:t>
            </a:r>
            <a:br>
              <a:rPr lang="en-US" sz="2200" dirty="0" smtClean="0"/>
            </a:br>
            <a:r>
              <a:rPr lang="en-US" sz="2200" dirty="0" smtClean="0"/>
              <a:t>Ministry of Agriculture</a:t>
            </a:r>
            <a:br>
              <a:rPr lang="en-US" sz="2200" dirty="0" smtClean="0"/>
            </a:br>
            <a:r>
              <a:rPr lang="en-US" sz="2200" dirty="0" smtClean="0"/>
              <a:t>National Agricultural Research and Extension Institute</a:t>
            </a:r>
            <a:br>
              <a:rPr lang="en-US" sz="2200" dirty="0" smtClean="0"/>
            </a:br>
            <a:r>
              <a:rPr lang="en-US" sz="2200" dirty="0" smtClean="0"/>
              <a:t>New Guyana Marketing Corporation</a:t>
            </a:r>
          </a:p>
          <a:p>
            <a:pPr marL="0" indent="0">
              <a:lnSpc>
                <a:spcPct val="100000"/>
              </a:lnSpc>
              <a:buNone/>
            </a:pPr>
            <a:endParaRPr lang="en-US" sz="2200" dirty="0" smtClean="0"/>
          </a:p>
          <a:p>
            <a:pPr marL="0" indent="0">
              <a:lnSpc>
                <a:spcPct val="100000"/>
              </a:lnSpc>
              <a:buNone/>
            </a:pPr>
            <a:r>
              <a:rPr lang="en-US" sz="2200" b="1" dirty="0"/>
              <a:t>Academia</a:t>
            </a:r>
            <a:br>
              <a:rPr lang="en-US" sz="2200" b="1" dirty="0"/>
            </a:br>
            <a:r>
              <a:rPr lang="en-US" sz="2200" dirty="0"/>
              <a:t>University of Guyana</a:t>
            </a:r>
            <a:br>
              <a:rPr lang="en-US" sz="2200" dirty="0"/>
            </a:br>
            <a:r>
              <a:rPr lang="en-US" sz="2200" dirty="0" err="1"/>
              <a:t>Guyana</a:t>
            </a:r>
            <a:r>
              <a:rPr lang="en-US" sz="2200" dirty="0"/>
              <a:t> School of </a:t>
            </a:r>
            <a:r>
              <a:rPr lang="en-US" sz="2200" dirty="0" smtClean="0"/>
              <a:t>Agriculture, </a:t>
            </a:r>
            <a:r>
              <a:rPr lang="en-US" sz="2200" dirty="0"/>
              <a:t>Agro-Processing Facility</a:t>
            </a:r>
          </a:p>
          <a:p>
            <a:pPr marL="0" indent="0">
              <a:lnSpc>
                <a:spcPct val="100000"/>
              </a:lnSpc>
              <a:buNone/>
            </a:pPr>
            <a:r>
              <a:rPr lang="en-US" sz="2200" dirty="0" smtClean="0"/>
              <a:t/>
            </a:r>
            <a:br>
              <a:rPr lang="en-US" sz="2200" dirty="0" smtClean="0"/>
            </a:br>
            <a:endParaRPr lang="en-US" sz="2200" dirty="0"/>
          </a:p>
        </p:txBody>
      </p:sp>
      <p:sp>
        <p:nvSpPr>
          <p:cNvPr id="7" name="Content Placeholder 2"/>
          <p:cNvSpPr txBox="1">
            <a:spLocks/>
          </p:cNvSpPr>
          <p:nvPr/>
        </p:nvSpPr>
        <p:spPr>
          <a:xfrm>
            <a:off x="6965004" y="1935480"/>
            <a:ext cx="5226995" cy="43891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300" b="1" dirty="0" smtClean="0"/>
              <a:t>Stakeholders</a:t>
            </a:r>
            <a:br>
              <a:rPr lang="en-US" sz="2300" b="1" dirty="0" smtClean="0"/>
            </a:br>
            <a:r>
              <a:rPr lang="en-US" sz="2200" dirty="0" smtClean="0"/>
              <a:t>1 Input Provider</a:t>
            </a:r>
            <a:br>
              <a:rPr lang="en-US" sz="2200" dirty="0" smtClean="0"/>
            </a:br>
            <a:r>
              <a:rPr lang="en-US" sz="2200" dirty="0" smtClean="0"/>
              <a:t>6 Farmers</a:t>
            </a:r>
            <a:br>
              <a:rPr lang="en-US" sz="2200" dirty="0" smtClean="0"/>
            </a:br>
            <a:r>
              <a:rPr lang="en-US" sz="2200" dirty="0" smtClean="0"/>
              <a:t>2 Extension Officers</a:t>
            </a:r>
            <a:br>
              <a:rPr lang="en-US" sz="2200" dirty="0" smtClean="0"/>
            </a:br>
            <a:r>
              <a:rPr lang="en-US" sz="2200" dirty="0" smtClean="0"/>
              <a:t>3 Agro-Processors</a:t>
            </a:r>
            <a:br>
              <a:rPr lang="en-US" sz="2200" dirty="0" smtClean="0"/>
            </a:br>
            <a:r>
              <a:rPr lang="en-US" sz="2200" dirty="0" smtClean="0"/>
              <a:t>2 Exporters</a:t>
            </a:r>
          </a:p>
          <a:p>
            <a:pPr marL="0" indent="0">
              <a:buFont typeface="Arial" panose="020B0604020202020204" pitchFamily="34" charset="0"/>
              <a:buNone/>
            </a:pPr>
            <a:endParaRPr lang="en-US" sz="2200" dirty="0" smtClean="0"/>
          </a:p>
          <a:p>
            <a:pPr marL="0" indent="0">
              <a:buNone/>
            </a:pPr>
            <a:r>
              <a:rPr lang="en-US" sz="2200" b="1" dirty="0"/>
              <a:t>Other Players</a:t>
            </a:r>
            <a:br>
              <a:rPr lang="en-US" sz="2200" b="1" dirty="0"/>
            </a:br>
            <a:r>
              <a:rPr lang="en-US" sz="2200" dirty="0"/>
              <a:t>High Commission of Canada</a:t>
            </a:r>
            <a:br>
              <a:rPr lang="en-US" sz="2200" dirty="0"/>
            </a:br>
            <a:r>
              <a:rPr lang="en-US" sz="2200" dirty="0"/>
              <a:t>Inter-American Institute of Cooperation on </a:t>
            </a:r>
            <a:r>
              <a:rPr lang="en-US" sz="2200" dirty="0" smtClean="0"/>
              <a:t>      	Agriculture</a:t>
            </a:r>
            <a:r>
              <a:rPr lang="en-US" sz="2200" dirty="0"/>
              <a:t/>
            </a:r>
            <a:br>
              <a:rPr lang="en-US" sz="2200" dirty="0"/>
            </a:br>
            <a:r>
              <a:rPr lang="en-US" sz="2200" dirty="0"/>
              <a:t>Private Sector Commission</a:t>
            </a:r>
            <a:endParaRPr lang="en-US" sz="2200" dirty="0" smtClean="0"/>
          </a:p>
        </p:txBody>
      </p:sp>
    </p:spTree>
    <p:extLst>
      <p:ext uri="{BB962C8B-B14F-4D97-AF65-F5344CB8AC3E}">
        <p14:creationId xmlns:p14="http://schemas.microsoft.com/office/powerpoint/2010/main" val="2109996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Trade Policy</a:t>
            </a:r>
            <a:endParaRPr lang="en-US" dirty="0"/>
          </a:p>
        </p:txBody>
      </p:sp>
      <p:sp>
        <p:nvSpPr>
          <p:cNvPr id="7" name="Text Placeholder 6"/>
          <p:cNvSpPr>
            <a:spLocks noGrp="1"/>
          </p:cNvSpPr>
          <p:nvPr>
            <p:ph type="body" idx="1"/>
          </p:nvPr>
        </p:nvSpPr>
        <p:spPr/>
        <p:txBody>
          <a:bodyPr/>
          <a:lstStyle/>
          <a:p>
            <a:endParaRPr lang="en-US"/>
          </a:p>
        </p:txBody>
      </p:sp>
    </p:spTree>
    <p:extLst>
      <p:ext uri="{BB962C8B-B14F-4D97-AF65-F5344CB8AC3E}">
        <p14:creationId xmlns:p14="http://schemas.microsoft.com/office/powerpoint/2010/main" val="41545643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a:blip r:embed="rId3" cstate="print">
            <a:extLst>
              <a:ext uri="{28A0092B-C50C-407E-A947-70E740481C1C}">
                <a14:useLocalDpi xmlns:a14="http://schemas.microsoft.com/office/drawing/2010/main" val="0"/>
              </a:ext>
            </a:extLst>
          </a:blip>
          <a:stretch>
            <a:fillRect/>
          </a:stretch>
        </p:blipFill>
        <p:spPr>
          <a:xfrm>
            <a:off x="0" y="662781"/>
            <a:ext cx="12192000" cy="6466114"/>
          </a:xfrm>
          <a:prstGeom prst="rect">
            <a:avLst/>
          </a:prstGeom>
        </p:spPr>
      </p:pic>
      <p:sp>
        <p:nvSpPr>
          <p:cNvPr id="2" name="Title 1"/>
          <p:cNvSpPr>
            <a:spLocks noGrp="1"/>
          </p:cNvSpPr>
          <p:nvPr>
            <p:ph type="title"/>
          </p:nvPr>
        </p:nvSpPr>
        <p:spPr>
          <a:xfrm>
            <a:off x="634447" y="-291830"/>
            <a:ext cx="10515600" cy="1325563"/>
          </a:xfrm>
        </p:spPr>
        <p:txBody>
          <a:bodyPr/>
          <a:lstStyle/>
          <a:p>
            <a:r>
              <a:rPr lang="en-US" dirty="0" smtClean="0"/>
              <a:t>Trade Relationships</a:t>
            </a:r>
            <a:endParaRPr lang="en-US" dirty="0"/>
          </a:p>
        </p:txBody>
      </p:sp>
      <p:pic>
        <p:nvPicPr>
          <p:cNvPr id="7" name="Picture 6"/>
          <p:cNvPicPr>
            <a:picLocks noChangeAspect="1"/>
          </p:cNvPicPr>
          <p:nvPr/>
        </p:nvPicPr>
        <p:blipFill>
          <a:blip r:embed="rId4"/>
          <a:stretch>
            <a:fillRect/>
          </a:stretch>
        </p:blipFill>
        <p:spPr>
          <a:xfrm>
            <a:off x="838200" y="5205909"/>
            <a:ext cx="945722" cy="151991"/>
          </a:xfrm>
          <a:prstGeom prst="rect">
            <a:avLst/>
          </a:prstGeom>
        </p:spPr>
      </p:pic>
      <p:sp>
        <p:nvSpPr>
          <p:cNvPr id="8" name="Rectangle 7"/>
          <p:cNvSpPr/>
          <p:nvPr/>
        </p:nvSpPr>
        <p:spPr>
          <a:xfrm>
            <a:off x="426346" y="5362984"/>
            <a:ext cx="622690" cy="129026"/>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 name="TextBox 2"/>
          <p:cNvSpPr txBox="1"/>
          <p:nvPr/>
        </p:nvSpPr>
        <p:spPr>
          <a:xfrm>
            <a:off x="285150" y="4589406"/>
            <a:ext cx="2608683" cy="1384995"/>
          </a:xfrm>
          <a:prstGeom prst="rect">
            <a:avLst/>
          </a:prstGeom>
          <a:solidFill>
            <a:schemeClr val="bg1"/>
          </a:solidFill>
        </p:spPr>
        <p:txBody>
          <a:bodyPr wrap="square" rtlCol="0">
            <a:spAutoFit/>
          </a:bodyPr>
          <a:lstStyle/>
          <a:p>
            <a:r>
              <a:rPr lang="en-US" sz="1400" dirty="0" smtClean="0"/>
              <a:t>Guyana</a:t>
            </a:r>
          </a:p>
          <a:p>
            <a:r>
              <a:rPr lang="en-US" sz="1400" dirty="0" smtClean="0"/>
              <a:t>CARICOM Regional Trade Bloc</a:t>
            </a:r>
          </a:p>
          <a:p>
            <a:r>
              <a:rPr lang="en-US" sz="1400" dirty="0" smtClean="0"/>
              <a:t>CARICOM Free Trade Agreement</a:t>
            </a:r>
          </a:p>
          <a:p>
            <a:r>
              <a:rPr lang="en-US" sz="1400" dirty="0" smtClean="0"/>
              <a:t>Bilateral Trade Agreement</a:t>
            </a:r>
          </a:p>
          <a:p>
            <a:r>
              <a:rPr lang="en-US" sz="1400" dirty="0" smtClean="0"/>
              <a:t>Economic Partnership Agreement</a:t>
            </a:r>
          </a:p>
          <a:p>
            <a:r>
              <a:rPr lang="en-US" sz="1400" dirty="0" smtClean="0"/>
              <a:t>Non-Reciprocal Preference</a:t>
            </a:r>
            <a:endParaRPr lang="en-US" sz="1400" dirty="0"/>
          </a:p>
        </p:txBody>
      </p:sp>
      <p:pic>
        <p:nvPicPr>
          <p:cNvPr id="4" name="Picture 3"/>
          <p:cNvPicPr>
            <a:picLocks noChangeAspect="1"/>
          </p:cNvPicPr>
          <p:nvPr/>
        </p:nvPicPr>
        <p:blipFill rotWithShape="1">
          <a:blip r:embed="rId5"/>
          <a:srcRect r="3507" b="45147"/>
          <a:stretch/>
        </p:blipFill>
        <p:spPr>
          <a:xfrm>
            <a:off x="82077" y="4608783"/>
            <a:ext cx="276685" cy="883227"/>
          </a:xfrm>
          <a:prstGeom prst="rect">
            <a:avLst/>
          </a:prstGeom>
        </p:spPr>
      </p:pic>
      <p:pic>
        <p:nvPicPr>
          <p:cNvPr id="5" name="Picture 4"/>
          <p:cNvPicPr>
            <a:picLocks noChangeAspect="1"/>
          </p:cNvPicPr>
          <p:nvPr/>
        </p:nvPicPr>
        <p:blipFill rotWithShape="1">
          <a:blip r:embed="rId5"/>
          <a:srcRect l="-5145" t="76913" r="-10573" b="-3408"/>
          <a:stretch/>
        </p:blipFill>
        <p:spPr>
          <a:xfrm>
            <a:off x="80278" y="5665808"/>
            <a:ext cx="280282" cy="360381"/>
          </a:xfrm>
          <a:prstGeom prst="rect">
            <a:avLst/>
          </a:prstGeom>
        </p:spPr>
      </p:pic>
      <p:pic>
        <p:nvPicPr>
          <p:cNvPr id="9" name="Picture 8"/>
          <p:cNvPicPr>
            <a:picLocks noChangeAspect="1"/>
          </p:cNvPicPr>
          <p:nvPr/>
        </p:nvPicPr>
        <p:blipFill rotWithShape="1">
          <a:blip r:embed="rId5"/>
          <a:srcRect l="-9979" t="59451" r="-271" b="19127"/>
          <a:stretch/>
        </p:blipFill>
        <p:spPr>
          <a:xfrm>
            <a:off x="73505" y="5486778"/>
            <a:ext cx="259772" cy="290945"/>
          </a:xfrm>
          <a:prstGeom prst="rect">
            <a:avLst/>
          </a:prstGeom>
        </p:spPr>
      </p:pic>
    </p:spTree>
    <p:extLst>
      <p:ext uri="{BB962C8B-B14F-4D97-AF65-F5344CB8AC3E}">
        <p14:creationId xmlns:p14="http://schemas.microsoft.com/office/powerpoint/2010/main" val="26800810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Trade Policy</a:t>
            </a:r>
            <a:endParaRPr lang="en-US" dirty="0"/>
          </a:p>
        </p:txBody>
      </p:sp>
      <p:sp>
        <p:nvSpPr>
          <p:cNvPr id="3" name="Content Placeholder 2"/>
          <p:cNvSpPr>
            <a:spLocks noGrp="1"/>
          </p:cNvSpPr>
          <p:nvPr>
            <p:ph idx="1"/>
          </p:nvPr>
        </p:nvSpPr>
        <p:spPr>
          <a:xfrm>
            <a:off x="1097280" y="1845733"/>
            <a:ext cx="10058400" cy="4362561"/>
          </a:xfrm>
        </p:spPr>
        <p:txBody>
          <a:bodyPr>
            <a:normAutofit/>
          </a:bodyPr>
          <a:lstStyle/>
          <a:p>
            <a:endParaRPr lang="en-US" dirty="0" smtClean="0"/>
          </a:p>
          <a:p>
            <a:endParaRPr lang="en-US" dirty="0" smtClean="0"/>
          </a:p>
          <a:p>
            <a:pPr lvl="2"/>
            <a:endParaRPr lang="en-US" dirty="0"/>
          </a:p>
        </p:txBody>
      </p:sp>
      <p:grpSp>
        <p:nvGrpSpPr>
          <p:cNvPr id="11" name="Group 10"/>
          <p:cNvGrpSpPr/>
          <p:nvPr/>
        </p:nvGrpSpPr>
        <p:grpSpPr>
          <a:xfrm>
            <a:off x="236412" y="1737360"/>
            <a:ext cx="11780136" cy="4567186"/>
            <a:chOff x="-199757" y="1845733"/>
            <a:chExt cx="11793397" cy="4362561"/>
          </a:xfrm>
        </p:grpSpPr>
        <p:sp>
          <p:nvSpPr>
            <p:cNvPr id="6" name="Rectangle 5"/>
            <p:cNvSpPr/>
            <p:nvPr/>
          </p:nvSpPr>
          <p:spPr>
            <a:xfrm>
              <a:off x="-199757" y="1845733"/>
              <a:ext cx="5764347" cy="4362561"/>
            </a:xfrm>
            <a:prstGeom prst="rect">
              <a:avLst/>
            </a:prstGeom>
            <a:solidFill>
              <a:schemeClr val="accent1"/>
            </a:solidFill>
          </p:spPr>
          <p:style>
            <a:lnRef idx="0">
              <a:scrgbClr r="0" g="0" b="0"/>
            </a:lnRef>
            <a:fillRef idx="0">
              <a:scrgbClr r="0" g="0" b="0"/>
            </a:fillRef>
            <a:effectRef idx="0">
              <a:scrgbClr r="0" g="0" b="0"/>
            </a:effectRef>
            <a:fontRef idx="minor">
              <a:schemeClr val="lt1"/>
            </a:fontRef>
          </p:style>
          <p:txBody>
            <a:bodyPr spcFirstLastPara="0" vert="horz" wrap="square" lIns="83820" tIns="83820" rIns="83820" bIns="83820" numCol="1" spcCol="1270" anchor="ctr" anchorCtr="0">
              <a:noAutofit/>
            </a:bodyPr>
            <a:lstStyle/>
            <a:p>
              <a:pPr algn="ctr" defTabSz="977900">
                <a:lnSpc>
                  <a:spcPct val="90000"/>
                </a:lnSpc>
                <a:spcBef>
                  <a:spcPct val="0"/>
                </a:spcBef>
                <a:spcAft>
                  <a:spcPct val="35000"/>
                </a:spcAft>
              </a:pPr>
              <a:r>
                <a:rPr lang="en-US" sz="2800" b="1" kern="1200" dirty="0" smtClean="0"/>
                <a:t>Removed</a:t>
              </a:r>
              <a:r>
                <a:rPr lang="en-US" sz="2400" b="1" kern="1200" dirty="0" smtClean="0"/>
                <a:t/>
              </a:r>
              <a:br>
                <a:rPr lang="en-US" sz="2400" b="1" kern="1200" dirty="0" smtClean="0"/>
              </a:br>
              <a:r>
                <a:rPr lang="en-US" sz="2400" dirty="0" smtClean="0"/>
                <a:t>Quotas</a:t>
              </a:r>
              <a:br>
                <a:rPr lang="en-US" sz="2400" dirty="0" smtClean="0"/>
              </a:br>
              <a:r>
                <a:rPr lang="en-US" sz="2400" dirty="0" smtClean="0"/>
                <a:t>Voluntary Export Restraints</a:t>
              </a:r>
              <a:br>
                <a:rPr lang="en-US" sz="2400" dirty="0" smtClean="0"/>
              </a:br>
              <a:r>
                <a:rPr lang="en-US" sz="2400" dirty="0" smtClean="0"/>
                <a:t>Price Control Interventions</a:t>
              </a:r>
              <a:br>
                <a:rPr lang="en-US" sz="2400" dirty="0" smtClean="0"/>
              </a:br>
              <a:r>
                <a:rPr lang="en-US" sz="2400" dirty="0" smtClean="0"/>
                <a:t>Licensing Restrictions</a:t>
              </a:r>
            </a:p>
            <a:p>
              <a:pPr algn="ctr" defTabSz="977900">
                <a:lnSpc>
                  <a:spcPct val="90000"/>
                </a:lnSpc>
                <a:spcBef>
                  <a:spcPct val="0"/>
                </a:spcBef>
                <a:spcAft>
                  <a:spcPct val="35000"/>
                </a:spcAft>
              </a:pPr>
              <a:endParaRPr lang="en-US" sz="2400" b="1" dirty="0"/>
            </a:p>
            <a:p>
              <a:pPr algn="ctr" defTabSz="977900">
                <a:lnSpc>
                  <a:spcPct val="90000"/>
                </a:lnSpc>
                <a:spcBef>
                  <a:spcPct val="0"/>
                </a:spcBef>
                <a:spcAft>
                  <a:spcPct val="35000"/>
                </a:spcAft>
              </a:pPr>
              <a:r>
                <a:rPr lang="en-US" sz="2800" b="1" dirty="0" smtClean="0"/>
                <a:t>Improved </a:t>
              </a:r>
              <a:r>
                <a:rPr lang="en-US" sz="2800" b="1" dirty="0"/>
                <a:t>and Improving</a:t>
              </a:r>
              <a:r>
                <a:rPr lang="en-US" sz="2400" b="1" dirty="0"/>
                <a:t/>
              </a:r>
              <a:br>
                <a:rPr lang="en-US" sz="2400" b="1" dirty="0"/>
              </a:br>
              <a:r>
                <a:rPr lang="en-US" sz="2400" dirty="0"/>
                <a:t>Competition and Consumer Protection Policy</a:t>
              </a:r>
              <a:br>
                <a:rPr lang="en-US" sz="2400" dirty="0"/>
              </a:br>
              <a:r>
                <a:rPr lang="en-US" sz="2400" dirty="0"/>
                <a:t>Sanitary and Phytosanitary Standards</a:t>
              </a:r>
              <a:br>
                <a:rPr lang="en-US" sz="2400" dirty="0"/>
              </a:br>
              <a:r>
                <a:rPr lang="en-US" sz="2400" dirty="0"/>
                <a:t>Customs Risk </a:t>
              </a:r>
              <a:r>
                <a:rPr lang="en-US" sz="2400" dirty="0" smtClean="0"/>
                <a:t>Management</a:t>
              </a:r>
              <a:endParaRPr lang="en-US" sz="2400" kern="1200" dirty="0" smtClean="0"/>
            </a:p>
            <a:p>
              <a:pPr lvl="0" algn="ctr" defTabSz="977900">
                <a:lnSpc>
                  <a:spcPct val="90000"/>
                </a:lnSpc>
                <a:spcBef>
                  <a:spcPct val="0"/>
                </a:spcBef>
                <a:spcAft>
                  <a:spcPct val="35000"/>
                </a:spcAft>
              </a:pPr>
              <a:endParaRPr lang="en-US" sz="2400" kern="1200" dirty="0"/>
            </a:p>
          </p:txBody>
        </p:sp>
        <p:sp>
          <p:nvSpPr>
            <p:cNvPr id="9" name="Rectangle 8"/>
            <p:cNvSpPr/>
            <p:nvPr/>
          </p:nvSpPr>
          <p:spPr>
            <a:xfrm>
              <a:off x="5829294" y="1845733"/>
              <a:ext cx="5764346" cy="4362561"/>
            </a:xfrm>
            <a:prstGeom prst="rect">
              <a:avLst/>
            </a:prstGeom>
            <a:solidFill>
              <a:schemeClr val="accent1"/>
            </a:solidFill>
          </p:spPr>
          <p:style>
            <a:lnRef idx="0">
              <a:scrgbClr r="0" g="0" b="0"/>
            </a:lnRef>
            <a:fillRef idx="0">
              <a:scrgbClr r="0" g="0" b="0"/>
            </a:fillRef>
            <a:effectRef idx="0">
              <a:scrgbClr r="0" g="0" b="0"/>
            </a:effectRef>
            <a:fontRef idx="minor">
              <a:schemeClr val="lt1"/>
            </a:fontRef>
          </p:style>
          <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800" b="1" dirty="0"/>
                <a:t>Increased</a:t>
              </a:r>
              <a:r>
                <a:rPr lang="en-US" sz="2400" dirty="0"/>
                <a:t> </a:t>
              </a:r>
              <a:r>
                <a:rPr lang="en-US" sz="2400" dirty="0" smtClean="0"/>
                <a:t/>
              </a:r>
              <a:br>
                <a:rPr lang="en-US" sz="2400" dirty="0" smtClean="0"/>
              </a:br>
              <a:r>
                <a:rPr lang="en-US" sz="2400" dirty="0" smtClean="0"/>
                <a:t>Export Subsidies</a:t>
              </a:r>
            </a:p>
            <a:p>
              <a:pPr lvl="0" algn="ctr" defTabSz="977900">
                <a:lnSpc>
                  <a:spcPct val="90000"/>
                </a:lnSpc>
                <a:spcBef>
                  <a:spcPct val="0"/>
                </a:spcBef>
                <a:spcAft>
                  <a:spcPct val="35000"/>
                </a:spcAft>
              </a:pPr>
              <a:endParaRPr lang="en-US" sz="2400" dirty="0" smtClean="0"/>
            </a:p>
            <a:p>
              <a:pPr lvl="0" algn="ctr" defTabSz="977900">
                <a:lnSpc>
                  <a:spcPct val="90000"/>
                </a:lnSpc>
                <a:spcBef>
                  <a:spcPct val="0"/>
                </a:spcBef>
                <a:spcAft>
                  <a:spcPct val="35000"/>
                </a:spcAft>
              </a:pPr>
              <a:r>
                <a:rPr lang="en-US" sz="2800" b="1" dirty="0"/>
                <a:t>Reduced</a:t>
              </a:r>
              <a:r>
                <a:rPr lang="en-US" sz="2400" dirty="0"/>
                <a:t> </a:t>
              </a:r>
              <a:br>
                <a:rPr lang="en-US" sz="2400" dirty="0"/>
              </a:br>
              <a:r>
                <a:rPr lang="en-US" sz="2400" dirty="0" smtClean="0"/>
                <a:t>Tariffs</a:t>
              </a:r>
              <a:br>
                <a:rPr lang="en-US" sz="2400" dirty="0" smtClean="0"/>
              </a:br>
              <a:r>
                <a:rPr lang="en-US" sz="2400" dirty="0" smtClean="0"/>
                <a:t>Prohibitions</a:t>
              </a:r>
              <a:br>
                <a:rPr lang="en-US" sz="2400" dirty="0" smtClean="0"/>
              </a:br>
              <a:endParaRPr lang="en-US" sz="2400" dirty="0" smtClean="0"/>
            </a:p>
            <a:p>
              <a:pPr algn="ctr" defTabSz="977900">
                <a:lnSpc>
                  <a:spcPct val="90000"/>
                </a:lnSpc>
                <a:spcBef>
                  <a:spcPct val="0"/>
                </a:spcBef>
                <a:spcAft>
                  <a:spcPct val="35000"/>
                </a:spcAft>
              </a:pPr>
              <a:r>
                <a:rPr lang="en-US" sz="2800" b="1" dirty="0" smtClean="0"/>
                <a:t>Related</a:t>
              </a:r>
              <a:r>
                <a:rPr lang="en-US" sz="2400" b="1" dirty="0" smtClean="0"/>
                <a:t> </a:t>
              </a:r>
              <a:r>
                <a:rPr lang="en-US" sz="2800" b="1" dirty="0" smtClean="0"/>
                <a:t>Policy</a:t>
              </a:r>
              <a:r>
                <a:rPr lang="en-US" sz="2400" dirty="0" smtClean="0"/>
                <a:t/>
              </a:r>
              <a:br>
                <a:rPr lang="en-US" sz="2400" dirty="0" smtClean="0"/>
              </a:br>
              <a:r>
                <a:rPr lang="en-US" sz="2400" dirty="0" smtClean="0"/>
                <a:t>Intellectual </a:t>
              </a:r>
              <a:r>
                <a:rPr lang="en-US" sz="2400" dirty="0"/>
                <a:t>Property </a:t>
              </a:r>
              <a:br>
                <a:rPr lang="en-US" sz="2400" dirty="0"/>
              </a:br>
              <a:r>
                <a:rPr lang="en-US" sz="2400" dirty="0" smtClean="0"/>
                <a:t>Government Procurement</a:t>
              </a:r>
              <a:br>
                <a:rPr lang="en-US" sz="2400" dirty="0" smtClean="0"/>
              </a:br>
              <a:r>
                <a:rPr lang="en-US" sz="2400" dirty="0"/>
                <a:t>Administrative </a:t>
              </a:r>
              <a:r>
                <a:rPr lang="en-US" sz="2400" dirty="0" smtClean="0"/>
                <a:t>Procedures</a:t>
              </a:r>
              <a:br>
                <a:rPr lang="en-US" sz="2400" dirty="0" smtClean="0"/>
              </a:br>
              <a:r>
                <a:rPr lang="en-US" sz="2400" dirty="0" smtClean="0"/>
                <a:t>Land-Use</a:t>
              </a:r>
            </a:p>
          </p:txBody>
        </p:sp>
      </p:grpSp>
    </p:spTree>
    <p:extLst>
      <p:ext uri="{BB962C8B-B14F-4D97-AF65-F5344CB8AC3E}">
        <p14:creationId xmlns:p14="http://schemas.microsoft.com/office/powerpoint/2010/main" val="37430969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96630" y="287338"/>
            <a:ext cx="10058400" cy="1449387"/>
          </a:xfrm>
        </p:spPr>
        <p:txBody>
          <a:bodyPr/>
          <a:lstStyle/>
          <a:p>
            <a:r>
              <a:rPr lang="en-US" dirty="0" smtClean="0"/>
              <a:t>Tariffs</a:t>
            </a:r>
            <a:endParaRPr lang="en-US" dirty="0"/>
          </a:p>
        </p:txBody>
      </p:sp>
      <p:graphicFrame>
        <p:nvGraphicFramePr>
          <p:cNvPr id="11" name="Chart 10"/>
          <p:cNvGraphicFramePr/>
          <p:nvPr>
            <p:extLst>
              <p:ext uri="{D42A27DB-BD31-4B8C-83A1-F6EECF244321}">
                <p14:modId xmlns:p14="http://schemas.microsoft.com/office/powerpoint/2010/main" val="3204306272"/>
              </p:ext>
            </p:extLst>
          </p:nvPr>
        </p:nvGraphicFramePr>
        <p:xfrm>
          <a:off x="1848255" y="0"/>
          <a:ext cx="9552561" cy="636188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301987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Investment Incentives</a:t>
            </a:r>
            <a:endParaRPr lang="en-US" dirty="0"/>
          </a:p>
        </p:txBody>
      </p:sp>
      <p:sp>
        <p:nvSpPr>
          <p:cNvPr id="3" name="Content Placeholder 2"/>
          <p:cNvSpPr>
            <a:spLocks noGrp="1"/>
          </p:cNvSpPr>
          <p:nvPr>
            <p:ph sz="half" idx="1"/>
          </p:nvPr>
        </p:nvSpPr>
        <p:spPr>
          <a:xfrm>
            <a:off x="121920" y="2109676"/>
            <a:ext cx="6339840" cy="4023360"/>
          </a:xfrm>
        </p:spPr>
        <p:txBody>
          <a:bodyPr>
            <a:noAutofit/>
          </a:bodyPr>
          <a:lstStyle/>
          <a:p>
            <a:pPr lvl="0"/>
            <a:r>
              <a:rPr lang="en-US" sz="2400" dirty="0"/>
              <a:t>Zero-rate on </a:t>
            </a:r>
            <a:r>
              <a:rPr lang="en-US" sz="2400" b="1" dirty="0"/>
              <a:t>Customs duties </a:t>
            </a:r>
            <a:r>
              <a:rPr lang="en-US" sz="2400" dirty="0"/>
              <a:t>for </a:t>
            </a:r>
            <a:r>
              <a:rPr lang="en-US" sz="2400" dirty="0" smtClean="0"/>
              <a:t>most </a:t>
            </a:r>
            <a:r>
              <a:rPr lang="en-US" sz="2400" dirty="0"/>
              <a:t>plant, machinery, </a:t>
            </a:r>
            <a:r>
              <a:rPr lang="en-US" sz="2400" dirty="0" smtClean="0"/>
              <a:t>raw materials and packaging materials for manufacturing</a:t>
            </a:r>
            <a:endParaRPr lang="en-US" sz="2400" dirty="0"/>
          </a:p>
          <a:p>
            <a:r>
              <a:rPr lang="en-US" sz="2400" b="1" dirty="0" smtClean="0"/>
              <a:t>Unlimited </a:t>
            </a:r>
            <a:r>
              <a:rPr lang="en-US" sz="2400" b="1" dirty="0"/>
              <a:t>carryover of losses </a:t>
            </a:r>
            <a:r>
              <a:rPr lang="en-US" sz="2400" dirty="0"/>
              <a:t>from previous years</a:t>
            </a:r>
          </a:p>
          <a:p>
            <a:pPr lvl="0"/>
            <a:r>
              <a:rPr lang="en-US" sz="2400" b="1" dirty="0"/>
              <a:t>Accelerated depreciation </a:t>
            </a:r>
            <a:r>
              <a:rPr lang="en-US" sz="2400" dirty="0"/>
              <a:t>on plant and equipment</a:t>
            </a:r>
          </a:p>
          <a:p>
            <a:pPr lvl="0"/>
            <a:r>
              <a:rPr lang="en-US" sz="2400" b="1" dirty="0"/>
              <a:t>Full and unrestricted repatriation</a:t>
            </a:r>
            <a:r>
              <a:rPr lang="en-US" sz="2400" dirty="0"/>
              <a:t> of capital, profits and </a:t>
            </a:r>
            <a:r>
              <a:rPr lang="en-US" sz="2400" dirty="0" smtClean="0"/>
              <a:t>dividends</a:t>
            </a:r>
          </a:p>
          <a:p>
            <a:pPr lvl="0"/>
            <a:r>
              <a:rPr lang="en-US" sz="2400" b="1" dirty="0" smtClean="0"/>
              <a:t>Zero rate of Value Added Tax </a:t>
            </a:r>
            <a:r>
              <a:rPr lang="en-US" sz="2400" dirty="0" smtClean="0"/>
              <a:t>on specific items</a:t>
            </a:r>
          </a:p>
          <a:p>
            <a:pPr lvl="0"/>
            <a:r>
              <a:rPr lang="en-US" sz="2400" b="1" dirty="0" smtClean="0"/>
              <a:t>Corporate </a:t>
            </a:r>
            <a:r>
              <a:rPr lang="en-US" sz="2400" b="1" dirty="0"/>
              <a:t>tax </a:t>
            </a:r>
            <a:r>
              <a:rPr lang="en-US" sz="2400" b="1" dirty="0" smtClean="0"/>
              <a:t>exemptions</a:t>
            </a:r>
            <a:endParaRPr lang="en-US" sz="2400" dirty="0"/>
          </a:p>
        </p:txBody>
      </p:sp>
      <p:pic>
        <p:nvPicPr>
          <p:cNvPr id="7" name="Content Placeholder 6"/>
          <p:cNvPicPr>
            <a:picLocks noGrp="1" noChangeAspect="1"/>
          </p:cNvPicPr>
          <p:nvPr>
            <p:ph sz="half" idx="2"/>
          </p:nvPr>
        </p:nvPicPr>
        <p:blipFill>
          <a:blip r:embed="rId3"/>
          <a:stretch>
            <a:fillRect/>
          </a:stretch>
        </p:blipFill>
        <p:spPr>
          <a:xfrm>
            <a:off x="7145298" y="2231596"/>
            <a:ext cx="4937125" cy="3343075"/>
          </a:xfrm>
          <a:prstGeom prst="rect">
            <a:avLst/>
          </a:prstGeom>
        </p:spPr>
      </p:pic>
      <p:sp>
        <p:nvSpPr>
          <p:cNvPr id="4" name="TextBox 3"/>
          <p:cNvSpPr txBox="1"/>
          <p:nvPr/>
        </p:nvSpPr>
        <p:spPr>
          <a:xfrm>
            <a:off x="7282157" y="6400800"/>
            <a:ext cx="4663409" cy="369332"/>
          </a:xfrm>
          <a:prstGeom prst="rect">
            <a:avLst/>
          </a:prstGeom>
          <a:noFill/>
        </p:spPr>
        <p:txBody>
          <a:bodyPr wrap="square" rtlCol="0">
            <a:spAutoFit/>
          </a:bodyPr>
          <a:lstStyle/>
          <a:p>
            <a:r>
              <a:rPr lang="en-US" dirty="0" smtClean="0"/>
              <a:t>Source: GO-Invest, Guyana Revenue Authority</a:t>
            </a:r>
            <a:endParaRPr lang="en-US" dirty="0"/>
          </a:p>
        </p:txBody>
      </p:sp>
    </p:spTree>
    <p:extLst>
      <p:ext uri="{BB962C8B-B14F-4D97-AF65-F5344CB8AC3E}">
        <p14:creationId xmlns:p14="http://schemas.microsoft.com/office/powerpoint/2010/main" val="22694814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Trade Policy Concerns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03940560"/>
              </p:ext>
            </p:extLst>
          </p:nvPr>
        </p:nvGraphicFramePr>
        <p:xfrm>
          <a:off x="559869" y="1977993"/>
          <a:ext cx="11133221" cy="40538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126566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1"/>
          <p:cNvSpPr txBox="1">
            <a:spLocks/>
          </p:cNvSpPr>
          <p:nvPr/>
        </p:nvSpPr>
        <p:spPr>
          <a:xfrm>
            <a:off x="656772" y="5195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Agro-Processing </a:t>
            </a:r>
            <a:r>
              <a:rPr lang="en-US" dirty="0" smtClean="0"/>
              <a:t>Value </a:t>
            </a:r>
            <a:r>
              <a:rPr lang="en-US" dirty="0" smtClean="0"/>
              <a:t>Chain</a:t>
            </a:r>
            <a:endParaRPr lang="en-US" dirty="0"/>
          </a:p>
        </p:txBody>
      </p:sp>
      <p:graphicFrame>
        <p:nvGraphicFramePr>
          <p:cNvPr id="33" name="Content Placeholder 28"/>
          <p:cNvGraphicFramePr>
            <a:graphicFrameLocks noGrp="1"/>
          </p:cNvGraphicFramePr>
          <p:nvPr>
            <p:ph idx="4294967295"/>
            <p:extLst>
              <p:ext uri="{D42A27DB-BD31-4B8C-83A1-F6EECF244321}">
                <p14:modId xmlns:p14="http://schemas.microsoft.com/office/powerpoint/2010/main" val="1977238717"/>
              </p:ext>
            </p:extLst>
          </p:nvPr>
        </p:nvGraphicFramePr>
        <p:xfrm>
          <a:off x="1" y="627855"/>
          <a:ext cx="6324599" cy="16246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34" name="Group 33"/>
          <p:cNvGrpSpPr/>
          <p:nvPr/>
        </p:nvGrpSpPr>
        <p:grpSpPr>
          <a:xfrm>
            <a:off x="5914572" y="1066799"/>
            <a:ext cx="6277428" cy="746759"/>
            <a:chOff x="2958704" y="3059906"/>
            <a:chExt cx="6274593" cy="738187"/>
          </a:xfrm>
        </p:grpSpPr>
        <p:grpSp>
          <p:nvGrpSpPr>
            <p:cNvPr id="35" name="Group 34"/>
            <p:cNvGrpSpPr/>
            <p:nvPr/>
          </p:nvGrpSpPr>
          <p:grpSpPr>
            <a:xfrm>
              <a:off x="2958704" y="3059906"/>
              <a:ext cx="1845468" cy="738187"/>
              <a:chOff x="5911453" y="603672"/>
              <a:chExt cx="1845468" cy="738187"/>
            </a:xfrm>
          </p:grpSpPr>
          <p:sp>
            <p:nvSpPr>
              <p:cNvPr id="45" name="Chevron 44"/>
              <p:cNvSpPr/>
              <p:nvPr/>
            </p:nvSpPr>
            <p:spPr>
              <a:xfrm>
                <a:off x="5911453" y="603672"/>
                <a:ext cx="1845468" cy="738187"/>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6" name="Chevron 4"/>
              <p:cNvSpPr/>
              <p:nvPr/>
            </p:nvSpPr>
            <p:spPr>
              <a:xfrm>
                <a:off x="6280547" y="603672"/>
                <a:ext cx="1107281" cy="7381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sz="1700" kern="1200" dirty="0" smtClean="0"/>
                  <a:t>Processing</a:t>
                </a:r>
                <a:endParaRPr lang="en-US" sz="1700" kern="1200" dirty="0"/>
              </a:p>
            </p:txBody>
          </p:sp>
        </p:grpSp>
        <p:grpSp>
          <p:nvGrpSpPr>
            <p:cNvPr id="36" name="Group 35"/>
            <p:cNvGrpSpPr/>
            <p:nvPr/>
          </p:nvGrpSpPr>
          <p:grpSpPr>
            <a:xfrm>
              <a:off x="4435079" y="3059906"/>
              <a:ext cx="1845468" cy="738187"/>
              <a:chOff x="7387828" y="603672"/>
              <a:chExt cx="1845468" cy="738187"/>
            </a:xfrm>
          </p:grpSpPr>
          <p:sp>
            <p:nvSpPr>
              <p:cNvPr id="43" name="Chevron 42"/>
              <p:cNvSpPr/>
              <p:nvPr/>
            </p:nvSpPr>
            <p:spPr>
              <a:xfrm>
                <a:off x="7387828" y="603672"/>
                <a:ext cx="1845468" cy="738187"/>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4" name="Chevron 6"/>
              <p:cNvSpPr/>
              <p:nvPr/>
            </p:nvSpPr>
            <p:spPr>
              <a:xfrm>
                <a:off x="7756922" y="603672"/>
                <a:ext cx="1107281" cy="7381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sz="1700" kern="1200" dirty="0" smtClean="0"/>
                  <a:t>Packaging</a:t>
                </a:r>
                <a:endParaRPr lang="en-US" sz="1700" kern="1200" dirty="0"/>
              </a:p>
            </p:txBody>
          </p:sp>
        </p:grpSp>
        <p:grpSp>
          <p:nvGrpSpPr>
            <p:cNvPr id="37" name="Group 36"/>
            <p:cNvGrpSpPr/>
            <p:nvPr/>
          </p:nvGrpSpPr>
          <p:grpSpPr>
            <a:xfrm>
              <a:off x="5911454" y="3059906"/>
              <a:ext cx="1845468" cy="738187"/>
              <a:chOff x="8864203" y="603672"/>
              <a:chExt cx="1845468" cy="738187"/>
            </a:xfrm>
          </p:grpSpPr>
          <p:sp>
            <p:nvSpPr>
              <p:cNvPr id="41" name="Chevron 40"/>
              <p:cNvSpPr/>
              <p:nvPr/>
            </p:nvSpPr>
            <p:spPr>
              <a:xfrm>
                <a:off x="8864203" y="603672"/>
                <a:ext cx="1845468" cy="738187"/>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2" name="Chevron 8"/>
              <p:cNvSpPr/>
              <p:nvPr/>
            </p:nvSpPr>
            <p:spPr>
              <a:xfrm>
                <a:off x="9233297" y="603672"/>
                <a:ext cx="1107281" cy="7381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sz="1600" kern="1200" dirty="0" smtClean="0"/>
                  <a:t>Distribution</a:t>
                </a:r>
                <a:endParaRPr lang="en-US" sz="1600" kern="1200" dirty="0"/>
              </a:p>
            </p:txBody>
          </p:sp>
        </p:grpSp>
        <p:grpSp>
          <p:nvGrpSpPr>
            <p:cNvPr id="38" name="Group 37"/>
            <p:cNvGrpSpPr/>
            <p:nvPr/>
          </p:nvGrpSpPr>
          <p:grpSpPr>
            <a:xfrm>
              <a:off x="7387829" y="3059906"/>
              <a:ext cx="1845468" cy="738187"/>
              <a:chOff x="10340578" y="603672"/>
              <a:chExt cx="1845468" cy="738187"/>
            </a:xfrm>
          </p:grpSpPr>
          <p:sp>
            <p:nvSpPr>
              <p:cNvPr id="39" name="Chevron 38"/>
              <p:cNvSpPr/>
              <p:nvPr/>
            </p:nvSpPr>
            <p:spPr>
              <a:xfrm>
                <a:off x="10340578" y="603672"/>
                <a:ext cx="1845468" cy="738187"/>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0" name="Chevron 10"/>
              <p:cNvSpPr/>
              <p:nvPr/>
            </p:nvSpPr>
            <p:spPr>
              <a:xfrm>
                <a:off x="10709672" y="603672"/>
                <a:ext cx="1107281" cy="7381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sz="1700" kern="1200" dirty="0" smtClean="0"/>
                  <a:t>Foreign Market</a:t>
                </a:r>
                <a:endParaRPr lang="en-US" sz="1700" kern="1200" dirty="0"/>
              </a:p>
            </p:txBody>
          </p:sp>
        </p:grpSp>
      </p:grpSp>
      <p:graphicFrame>
        <p:nvGraphicFramePr>
          <p:cNvPr id="48" name="Diagram 47"/>
          <p:cNvGraphicFramePr/>
          <p:nvPr>
            <p:extLst>
              <p:ext uri="{D42A27DB-BD31-4B8C-83A1-F6EECF244321}">
                <p14:modId xmlns:p14="http://schemas.microsoft.com/office/powerpoint/2010/main" val="4196304249"/>
              </p:ext>
            </p:extLst>
          </p:nvPr>
        </p:nvGraphicFramePr>
        <p:xfrm>
          <a:off x="0" y="1905000"/>
          <a:ext cx="12192000" cy="273981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49" name="Diagram 48"/>
          <p:cNvGraphicFramePr/>
          <p:nvPr>
            <p:extLst>
              <p:ext uri="{D42A27DB-BD31-4B8C-83A1-F6EECF244321}">
                <p14:modId xmlns:p14="http://schemas.microsoft.com/office/powerpoint/2010/main" val="2541700840"/>
              </p:ext>
            </p:extLst>
          </p:nvPr>
        </p:nvGraphicFramePr>
        <p:xfrm>
          <a:off x="1" y="4644815"/>
          <a:ext cx="12192000" cy="1618825"/>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Tree>
    <p:extLst>
      <p:ext uri="{BB962C8B-B14F-4D97-AF65-F5344CB8AC3E}">
        <p14:creationId xmlns:p14="http://schemas.microsoft.com/office/powerpoint/2010/main" val="17430234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smtClean="0"/>
              <a:t>Value Chain Structure and Dynamics</a:t>
            </a:r>
            <a:endParaRPr lang="en-US" dirty="0"/>
          </a:p>
        </p:txBody>
      </p:sp>
      <p:grpSp>
        <p:nvGrpSpPr>
          <p:cNvPr id="19" name="Group 18"/>
          <p:cNvGrpSpPr/>
          <p:nvPr/>
        </p:nvGrpSpPr>
        <p:grpSpPr>
          <a:xfrm>
            <a:off x="0" y="2536667"/>
            <a:ext cx="12192000" cy="2279175"/>
            <a:chOff x="0" y="1957547"/>
            <a:chExt cx="12192000" cy="2279175"/>
          </a:xfrm>
        </p:grpSpPr>
        <p:grpSp>
          <p:nvGrpSpPr>
            <p:cNvPr id="3" name="Group 2"/>
            <p:cNvGrpSpPr/>
            <p:nvPr/>
          </p:nvGrpSpPr>
          <p:grpSpPr>
            <a:xfrm>
              <a:off x="6177755" y="2606835"/>
              <a:ext cx="6014245" cy="746759"/>
              <a:chOff x="2958704" y="3059906"/>
              <a:chExt cx="6274593" cy="738187"/>
            </a:xfrm>
          </p:grpSpPr>
          <p:grpSp>
            <p:nvGrpSpPr>
              <p:cNvPr id="4" name="Group 3"/>
              <p:cNvGrpSpPr/>
              <p:nvPr/>
            </p:nvGrpSpPr>
            <p:grpSpPr>
              <a:xfrm>
                <a:off x="2958704" y="3059906"/>
                <a:ext cx="1845468" cy="738187"/>
                <a:chOff x="5911453" y="603672"/>
                <a:chExt cx="1845468" cy="738187"/>
              </a:xfrm>
            </p:grpSpPr>
            <p:sp>
              <p:nvSpPr>
                <p:cNvPr id="14" name="Chevron 13"/>
                <p:cNvSpPr/>
                <p:nvPr/>
              </p:nvSpPr>
              <p:spPr>
                <a:xfrm>
                  <a:off x="5911453" y="603672"/>
                  <a:ext cx="1845468" cy="738187"/>
                </a:xfrm>
                <a:prstGeom prst="chevron">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 name="Chevron 4"/>
                <p:cNvSpPr/>
                <p:nvPr/>
              </p:nvSpPr>
              <p:spPr>
                <a:xfrm>
                  <a:off x="6280547" y="603672"/>
                  <a:ext cx="1107281" cy="7381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sz="1600" kern="1200" dirty="0" smtClean="0"/>
                    <a:t>Processing</a:t>
                  </a:r>
                  <a:endParaRPr lang="en-US" sz="1600" kern="1200" dirty="0"/>
                </a:p>
              </p:txBody>
            </p:sp>
          </p:grpSp>
          <p:grpSp>
            <p:nvGrpSpPr>
              <p:cNvPr id="5" name="Group 4"/>
              <p:cNvGrpSpPr/>
              <p:nvPr/>
            </p:nvGrpSpPr>
            <p:grpSpPr>
              <a:xfrm>
                <a:off x="4435079" y="3059906"/>
                <a:ext cx="1845468" cy="738187"/>
                <a:chOff x="7387828" y="603672"/>
                <a:chExt cx="1845468" cy="738187"/>
              </a:xfrm>
            </p:grpSpPr>
            <p:sp>
              <p:nvSpPr>
                <p:cNvPr id="12" name="Chevron 11"/>
                <p:cNvSpPr/>
                <p:nvPr/>
              </p:nvSpPr>
              <p:spPr>
                <a:xfrm>
                  <a:off x="7387828" y="603672"/>
                  <a:ext cx="1845468" cy="738187"/>
                </a:xfrm>
                <a:prstGeom prst="chevron">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 name="Chevron 6"/>
                <p:cNvSpPr/>
                <p:nvPr/>
              </p:nvSpPr>
              <p:spPr>
                <a:xfrm>
                  <a:off x="7756922" y="603672"/>
                  <a:ext cx="1107281" cy="7381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kern="1200" dirty="0" smtClean="0"/>
                    <a:t>Packaging</a:t>
                  </a:r>
                  <a:endParaRPr lang="en-US" sz="3000" kern="1200" dirty="0"/>
                </a:p>
              </p:txBody>
            </p:sp>
          </p:grpSp>
          <p:grpSp>
            <p:nvGrpSpPr>
              <p:cNvPr id="6" name="Group 5"/>
              <p:cNvGrpSpPr/>
              <p:nvPr/>
            </p:nvGrpSpPr>
            <p:grpSpPr>
              <a:xfrm>
                <a:off x="5911454" y="3059906"/>
                <a:ext cx="1845468" cy="738187"/>
                <a:chOff x="8864203" y="603672"/>
                <a:chExt cx="1845468" cy="738187"/>
              </a:xfrm>
            </p:grpSpPr>
            <p:sp>
              <p:nvSpPr>
                <p:cNvPr id="10" name="Chevron 9"/>
                <p:cNvSpPr/>
                <p:nvPr/>
              </p:nvSpPr>
              <p:spPr>
                <a:xfrm>
                  <a:off x="8864203" y="603672"/>
                  <a:ext cx="1845468" cy="738187"/>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 name="Chevron 8"/>
                <p:cNvSpPr/>
                <p:nvPr/>
              </p:nvSpPr>
              <p:spPr>
                <a:xfrm>
                  <a:off x="9233297" y="603672"/>
                  <a:ext cx="1107281" cy="7381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sz="1400" kern="1200" dirty="0" smtClean="0"/>
                    <a:t>Distribution</a:t>
                  </a:r>
                  <a:endParaRPr lang="en-US" sz="3000" kern="1200" dirty="0"/>
                </a:p>
              </p:txBody>
            </p:sp>
          </p:grpSp>
          <p:grpSp>
            <p:nvGrpSpPr>
              <p:cNvPr id="7" name="Group 6"/>
              <p:cNvGrpSpPr/>
              <p:nvPr/>
            </p:nvGrpSpPr>
            <p:grpSpPr>
              <a:xfrm>
                <a:off x="7387829" y="3059906"/>
                <a:ext cx="1845468" cy="738187"/>
                <a:chOff x="10340578" y="603672"/>
                <a:chExt cx="1845468" cy="738187"/>
              </a:xfrm>
            </p:grpSpPr>
            <p:sp>
              <p:nvSpPr>
                <p:cNvPr id="8" name="Chevron 7"/>
                <p:cNvSpPr/>
                <p:nvPr/>
              </p:nvSpPr>
              <p:spPr>
                <a:xfrm>
                  <a:off x="10340578" y="603672"/>
                  <a:ext cx="1845468" cy="738187"/>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 name="Chevron 10"/>
                <p:cNvSpPr/>
                <p:nvPr/>
              </p:nvSpPr>
              <p:spPr>
                <a:xfrm>
                  <a:off x="10709672" y="603672"/>
                  <a:ext cx="1107281" cy="7381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sz="1500" kern="1200" dirty="0" smtClean="0"/>
                    <a:t>Foreign Market</a:t>
                  </a:r>
                  <a:endParaRPr lang="en-US" sz="1500" kern="1200" dirty="0"/>
                </a:p>
              </p:txBody>
            </p:sp>
          </p:grpSp>
        </p:grpSp>
        <p:grpSp>
          <p:nvGrpSpPr>
            <p:cNvPr id="18" name="Group 17"/>
            <p:cNvGrpSpPr/>
            <p:nvPr/>
          </p:nvGrpSpPr>
          <p:grpSpPr>
            <a:xfrm>
              <a:off x="0" y="1957547"/>
              <a:ext cx="9007988" cy="2279175"/>
              <a:chOff x="0" y="1957547"/>
              <a:chExt cx="9007988" cy="2279175"/>
            </a:xfrm>
          </p:grpSpPr>
          <p:graphicFrame>
            <p:nvGraphicFramePr>
              <p:cNvPr id="2" name="Content Placeholder 28"/>
              <p:cNvGraphicFramePr>
                <a:graphicFrameLocks/>
              </p:cNvGraphicFramePr>
              <p:nvPr>
                <p:extLst>
                  <p:ext uri="{D42A27DB-BD31-4B8C-83A1-F6EECF244321}">
                    <p14:modId xmlns:p14="http://schemas.microsoft.com/office/powerpoint/2010/main" val="537792467"/>
                  </p:ext>
                </p:extLst>
              </p:nvPr>
            </p:nvGraphicFramePr>
            <p:xfrm>
              <a:off x="0" y="1957547"/>
              <a:ext cx="6524625" cy="20589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5" name="Group 24"/>
              <p:cNvGrpSpPr/>
              <p:nvPr/>
            </p:nvGrpSpPr>
            <p:grpSpPr>
              <a:xfrm>
                <a:off x="7772605" y="3592829"/>
                <a:ext cx="1235383" cy="630240"/>
                <a:chOff x="10" y="226939"/>
                <a:chExt cx="2836525" cy="4585978"/>
              </a:xfrm>
            </p:grpSpPr>
            <p:sp>
              <p:nvSpPr>
                <p:cNvPr id="26" name="Rectangle 25"/>
                <p:cNvSpPr/>
                <p:nvPr/>
              </p:nvSpPr>
              <p:spPr>
                <a:xfrm>
                  <a:off x="10" y="226939"/>
                  <a:ext cx="2836525" cy="4585978"/>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r>
                    <a:rPr lang="en-US" dirty="0" smtClean="0"/>
                    <a:t>Material Shortage</a:t>
                  </a:r>
                  <a:endParaRPr lang="en-US" dirty="0"/>
                </a:p>
              </p:txBody>
            </p:sp>
            <p:sp>
              <p:nvSpPr>
                <p:cNvPr id="27" name="Rectangle 26"/>
                <p:cNvSpPr/>
                <p:nvPr/>
              </p:nvSpPr>
              <p:spPr>
                <a:xfrm>
                  <a:off x="10" y="226939"/>
                  <a:ext cx="2836525" cy="45859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endParaRPr lang="en-US" sz="6500" kern="1200" dirty="0"/>
                </a:p>
              </p:txBody>
            </p:sp>
          </p:grpSp>
          <p:grpSp>
            <p:nvGrpSpPr>
              <p:cNvPr id="28" name="Group 27"/>
              <p:cNvGrpSpPr/>
              <p:nvPr/>
            </p:nvGrpSpPr>
            <p:grpSpPr>
              <a:xfrm>
                <a:off x="6429696" y="3592830"/>
                <a:ext cx="1235383" cy="643892"/>
                <a:chOff x="10" y="226939"/>
                <a:chExt cx="2836525" cy="4585978"/>
              </a:xfrm>
            </p:grpSpPr>
            <p:sp>
              <p:nvSpPr>
                <p:cNvPr id="29" name="Rectangle 28"/>
                <p:cNvSpPr/>
                <p:nvPr/>
              </p:nvSpPr>
              <p:spPr>
                <a:xfrm>
                  <a:off x="10" y="226939"/>
                  <a:ext cx="2836525" cy="4585978"/>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r>
                    <a:rPr lang="en-US" dirty="0" smtClean="0"/>
                    <a:t>Processor Shortage</a:t>
                  </a:r>
                  <a:endParaRPr lang="en-US" dirty="0"/>
                </a:p>
              </p:txBody>
            </p:sp>
            <p:sp>
              <p:nvSpPr>
                <p:cNvPr id="30" name="Rectangle 29"/>
                <p:cNvSpPr/>
                <p:nvPr/>
              </p:nvSpPr>
              <p:spPr>
                <a:xfrm>
                  <a:off x="10" y="226939"/>
                  <a:ext cx="2836525" cy="45859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endParaRPr lang="en-US" sz="6500" kern="1200" dirty="0"/>
                </a:p>
              </p:txBody>
            </p:sp>
          </p:grpSp>
          <p:grpSp>
            <p:nvGrpSpPr>
              <p:cNvPr id="31" name="Group 30"/>
              <p:cNvGrpSpPr/>
              <p:nvPr/>
            </p:nvGrpSpPr>
            <p:grpSpPr>
              <a:xfrm>
                <a:off x="1602747" y="3592829"/>
                <a:ext cx="1363178" cy="630240"/>
                <a:chOff x="-293416" y="226939"/>
                <a:chExt cx="3129951" cy="4585978"/>
              </a:xfrm>
            </p:grpSpPr>
            <p:sp>
              <p:nvSpPr>
                <p:cNvPr id="32" name="Rectangle 31"/>
                <p:cNvSpPr/>
                <p:nvPr/>
              </p:nvSpPr>
              <p:spPr>
                <a:xfrm>
                  <a:off x="-293416" y="226939"/>
                  <a:ext cx="3129951" cy="4585978"/>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r>
                    <a:rPr lang="en-US" dirty="0" smtClean="0"/>
                    <a:t>Abundant Producers</a:t>
                  </a:r>
                  <a:endParaRPr lang="en-US" dirty="0"/>
                </a:p>
              </p:txBody>
            </p:sp>
            <p:sp>
              <p:nvSpPr>
                <p:cNvPr id="33" name="Rectangle 32"/>
                <p:cNvSpPr/>
                <p:nvPr/>
              </p:nvSpPr>
              <p:spPr>
                <a:xfrm>
                  <a:off x="10" y="226939"/>
                  <a:ext cx="2836525" cy="45859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endParaRPr lang="en-US" sz="6500" kern="1200" dirty="0"/>
                </a:p>
              </p:txBody>
            </p:sp>
          </p:grpSp>
        </p:grpSp>
      </p:grpSp>
      <p:sp>
        <p:nvSpPr>
          <p:cNvPr id="38" name="Rectangle 37"/>
          <p:cNvSpPr/>
          <p:nvPr/>
        </p:nvSpPr>
        <p:spPr>
          <a:xfrm>
            <a:off x="7772605" y="4922522"/>
            <a:ext cx="1235383" cy="63024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r>
              <a:rPr lang="en-US" dirty="0" smtClean="0"/>
              <a:t>Facility Shortage</a:t>
            </a:r>
            <a:endParaRPr lang="en-US" dirty="0"/>
          </a:p>
        </p:txBody>
      </p:sp>
      <p:sp>
        <p:nvSpPr>
          <p:cNvPr id="40" name="Rectangle 39"/>
          <p:cNvSpPr/>
          <p:nvPr/>
        </p:nvSpPr>
        <p:spPr>
          <a:xfrm>
            <a:off x="1602747" y="4922522"/>
            <a:ext cx="1363178" cy="63024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r>
              <a:rPr lang="en-US" dirty="0" smtClean="0"/>
              <a:t>Distaste for Co-ops </a:t>
            </a:r>
            <a:endParaRPr lang="en-US" dirty="0"/>
          </a:p>
        </p:txBody>
      </p:sp>
      <p:sp>
        <p:nvSpPr>
          <p:cNvPr id="42" name="Isosceles Triangle 41"/>
          <p:cNvSpPr/>
          <p:nvPr/>
        </p:nvSpPr>
        <p:spPr>
          <a:xfrm rot="10800000">
            <a:off x="4512960" y="2770082"/>
            <a:ext cx="304953" cy="26289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Isosceles Triangle 42"/>
          <p:cNvSpPr/>
          <p:nvPr/>
        </p:nvSpPr>
        <p:spPr>
          <a:xfrm rot="10800000">
            <a:off x="6065893" y="2769285"/>
            <a:ext cx="304953" cy="26289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Isosceles Triangle 43"/>
          <p:cNvSpPr/>
          <p:nvPr/>
        </p:nvSpPr>
        <p:spPr>
          <a:xfrm rot="10800000">
            <a:off x="7481009" y="2769284"/>
            <a:ext cx="304953" cy="26289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Isosceles Triangle 44"/>
          <p:cNvSpPr/>
          <p:nvPr/>
        </p:nvSpPr>
        <p:spPr>
          <a:xfrm rot="10800000">
            <a:off x="8896125" y="2769283"/>
            <a:ext cx="304953" cy="26289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4512960" y="2050911"/>
            <a:ext cx="4688117" cy="64389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r>
              <a:rPr lang="en-US" dirty="0" smtClean="0"/>
              <a:t>Transport Shortage</a:t>
            </a:r>
            <a:endParaRPr lang="en-US" dirty="0"/>
          </a:p>
        </p:txBody>
      </p:sp>
      <p:sp>
        <p:nvSpPr>
          <p:cNvPr id="35" name="Rectangle 34"/>
          <p:cNvSpPr/>
          <p:nvPr/>
        </p:nvSpPr>
        <p:spPr>
          <a:xfrm>
            <a:off x="9115514" y="4178776"/>
            <a:ext cx="1363178" cy="63024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r>
              <a:rPr lang="en-US" dirty="0" smtClean="0"/>
              <a:t>Irregular Air Transport</a:t>
            </a:r>
            <a:endParaRPr lang="en-US" dirty="0"/>
          </a:p>
        </p:txBody>
      </p:sp>
    </p:spTree>
    <p:extLst>
      <p:ext uri="{BB962C8B-B14F-4D97-AF65-F5344CB8AC3E}">
        <p14:creationId xmlns:p14="http://schemas.microsoft.com/office/powerpoint/2010/main" val="8096189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Barriers to Accessing Export Markets</a:t>
            </a:r>
            <a:endParaRPr lang="en-US" dirty="0"/>
          </a:p>
        </p:txBody>
      </p:sp>
      <p:grpSp>
        <p:nvGrpSpPr>
          <p:cNvPr id="39" name="Group 38"/>
          <p:cNvGrpSpPr/>
          <p:nvPr/>
        </p:nvGrpSpPr>
        <p:grpSpPr>
          <a:xfrm>
            <a:off x="30480" y="2489896"/>
            <a:ext cx="12192000" cy="3554339"/>
            <a:chOff x="30480" y="2155667"/>
            <a:chExt cx="12192000" cy="3554339"/>
          </a:xfrm>
        </p:grpSpPr>
        <p:grpSp>
          <p:nvGrpSpPr>
            <p:cNvPr id="6" name="Group 5"/>
            <p:cNvGrpSpPr/>
            <p:nvPr/>
          </p:nvGrpSpPr>
          <p:grpSpPr>
            <a:xfrm>
              <a:off x="30480" y="2155667"/>
              <a:ext cx="12192000" cy="2279175"/>
              <a:chOff x="0" y="1957547"/>
              <a:chExt cx="12192000" cy="2279175"/>
            </a:xfrm>
          </p:grpSpPr>
          <p:grpSp>
            <p:nvGrpSpPr>
              <p:cNvPr id="7" name="Group 6"/>
              <p:cNvGrpSpPr/>
              <p:nvPr/>
            </p:nvGrpSpPr>
            <p:grpSpPr>
              <a:xfrm>
                <a:off x="6177755" y="2606835"/>
                <a:ext cx="6014245" cy="746759"/>
                <a:chOff x="2958704" y="3059906"/>
                <a:chExt cx="6274593" cy="738187"/>
              </a:xfrm>
            </p:grpSpPr>
            <p:grpSp>
              <p:nvGrpSpPr>
                <p:cNvPr id="23" name="Group 22"/>
                <p:cNvGrpSpPr/>
                <p:nvPr/>
              </p:nvGrpSpPr>
              <p:grpSpPr>
                <a:xfrm>
                  <a:off x="2958704" y="3059906"/>
                  <a:ext cx="1845468" cy="738187"/>
                  <a:chOff x="5911453" y="603672"/>
                  <a:chExt cx="1845468" cy="738187"/>
                </a:xfrm>
              </p:grpSpPr>
              <p:sp>
                <p:nvSpPr>
                  <p:cNvPr id="33" name="Chevron 32"/>
                  <p:cNvSpPr/>
                  <p:nvPr/>
                </p:nvSpPr>
                <p:spPr>
                  <a:xfrm>
                    <a:off x="5911453" y="603672"/>
                    <a:ext cx="1845468" cy="738187"/>
                  </a:xfrm>
                  <a:prstGeom prst="chevron">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4" name="Chevron 4"/>
                  <p:cNvSpPr/>
                  <p:nvPr/>
                </p:nvSpPr>
                <p:spPr>
                  <a:xfrm>
                    <a:off x="6280547" y="603672"/>
                    <a:ext cx="1107281" cy="7381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sz="1600" kern="1200" dirty="0" smtClean="0"/>
                      <a:t>Processing</a:t>
                    </a:r>
                    <a:endParaRPr lang="en-US" sz="1600" kern="1200" dirty="0"/>
                  </a:p>
                </p:txBody>
              </p:sp>
            </p:grpSp>
            <p:grpSp>
              <p:nvGrpSpPr>
                <p:cNvPr id="24" name="Group 23"/>
                <p:cNvGrpSpPr/>
                <p:nvPr/>
              </p:nvGrpSpPr>
              <p:grpSpPr>
                <a:xfrm>
                  <a:off x="4435079" y="3059906"/>
                  <a:ext cx="1845468" cy="738187"/>
                  <a:chOff x="7387828" y="603672"/>
                  <a:chExt cx="1845468" cy="738187"/>
                </a:xfrm>
              </p:grpSpPr>
              <p:sp>
                <p:nvSpPr>
                  <p:cNvPr id="31" name="Chevron 30"/>
                  <p:cNvSpPr/>
                  <p:nvPr/>
                </p:nvSpPr>
                <p:spPr>
                  <a:xfrm>
                    <a:off x="7387828" y="603672"/>
                    <a:ext cx="1845468" cy="738187"/>
                  </a:xfrm>
                  <a:prstGeom prst="chevron">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2" name="Chevron 6"/>
                  <p:cNvSpPr/>
                  <p:nvPr/>
                </p:nvSpPr>
                <p:spPr>
                  <a:xfrm>
                    <a:off x="7756922" y="603672"/>
                    <a:ext cx="1107281" cy="7381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kern="1200" dirty="0" smtClean="0"/>
                      <a:t>Packaging</a:t>
                    </a:r>
                    <a:endParaRPr lang="en-US" sz="3000" kern="1200" dirty="0"/>
                  </a:p>
                </p:txBody>
              </p:sp>
            </p:grpSp>
            <p:grpSp>
              <p:nvGrpSpPr>
                <p:cNvPr id="25" name="Group 24"/>
                <p:cNvGrpSpPr/>
                <p:nvPr/>
              </p:nvGrpSpPr>
              <p:grpSpPr>
                <a:xfrm>
                  <a:off x="5911454" y="3059906"/>
                  <a:ext cx="1845468" cy="738187"/>
                  <a:chOff x="8864203" y="603672"/>
                  <a:chExt cx="1845468" cy="738187"/>
                </a:xfrm>
              </p:grpSpPr>
              <p:sp>
                <p:nvSpPr>
                  <p:cNvPr id="29" name="Chevron 28"/>
                  <p:cNvSpPr/>
                  <p:nvPr/>
                </p:nvSpPr>
                <p:spPr>
                  <a:xfrm>
                    <a:off x="8864203" y="603672"/>
                    <a:ext cx="1845468" cy="738187"/>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0" name="Chevron 8"/>
                  <p:cNvSpPr/>
                  <p:nvPr/>
                </p:nvSpPr>
                <p:spPr>
                  <a:xfrm>
                    <a:off x="9233297" y="603672"/>
                    <a:ext cx="1107281" cy="7381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sz="1400" kern="1200" dirty="0" smtClean="0"/>
                      <a:t>Distribution</a:t>
                    </a:r>
                    <a:endParaRPr lang="en-US" sz="3000" kern="1200" dirty="0"/>
                  </a:p>
                </p:txBody>
              </p:sp>
            </p:grpSp>
            <p:grpSp>
              <p:nvGrpSpPr>
                <p:cNvPr id="26" name="Group 25"/>
                <p:cNvGrpSpPr/>
                <p:nvPr/>
              </p:nvGrpSpPr>
              <p:grpSpPr>
                <a:xfrm>
                  <a:off x="7387829" y="3059906"/>
                  <a:ext cx="1845468" cy="738187"/>
                  <a:chOff x="10340578" y="603672"/>
                  <a:chExt cx="1845468" cy="738187"/>
                </a:xfrm>
              </p:grpSpPr>
              <p:sp>
                <p:nvSpPr>
                  <p:cNvPr id="27" name="Chevron 26"/>
                  <p:cNvSpPr/>
                  <p:nvPr/>
                </p:nvSpPr>
                <p:spPr>
                  <a:xfrm>
                    <a:off x="10340578" y="603672"/>
                    <a:ext cx="1845468" cy="738187"/>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 name="Chevron 10"/>
                  <p:cNvSpPr/>
                  <p:nvPr/>
                </p:nvSpPr>
                <p:spPr>
                  <a:xfrm>
                    <a:off x="10709672" y="603672"/>
                    <a:ext cx="1107281" cy="7381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sz="1500" kern="1200" dirty="0" smtClean="0"/>
                      <a:t>Foreign Market</a:t>
                    </a:r>
                    <a:endParaRPr lang="en-US" sz="1500" kern="1200" dirty="0"/>
                  </a:p>
                </p:txBody>
              </p:sp>
            </p:grpSp>
          </p:grpSp>
          <p:grpSp>
            <p:nvGrpSpPr>
              <p:cNvPr id="8" name="Group 7"/>
              <p:cNvGrpSpPr/>
              <p:nvPr/>
            </p:nvGrpSpPr>
            <p:grpSpPr>
              <a:xfrm>
                <a:off x="0" y="1957547"/>
                <a:ext cx="9170598" cy="2279175"/>
                <a:chOff x="0" y="1957547"/>
                <a:chExt cx="9170598" cy="2279175"/>
              </a:xfrm>
            </p:grpSpPr>
            <p:graphicFrame>
              <p:nvGraphicFramePr>
                <p:cNvPr id="9" name="Content Placeholder 28"/>
                <p:cNvGraphicFramePr>
                  <a:graphicFrameLocks/>
                </p:cNvGraphicFramePr>
                <p:nvPr>
                  <p:extLst>
                    <p:ext uri="{D42A27DB-BD31-4B8C-83A1-F6EECF244321}">
                      <p14:modId xmlns:p14="http://schemas.microsoft.com/office/powerpoint/2010/main" val="531621915"/>
                    </p:ext>
                  </p:extLst>
                </p:nvPr>
              </p:nvGraphicFramePr>
              <p:xfrm>
                <a:off x="0" y="1957547"/>
                <a:ext cx="6524625" cy="20589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0" name="Group 9"/>
                <p:cNvGrpSpPr/>
                <p:nvPr/>
              </p:nvGrpSpPr>
              <p:grpSpPr>
                <a:xfrm>
                  <a:off x="7772605" y="3455948"/>
                  <a:ext cx="1235383" cy="767121"/>
                  <a:chOff x="10" y="-769084"/>
                  <a:chExt cx="2836525" cy="5582001"/>
                </a:xfrm>
              </p:grpSpPr>
              <p:sp>
                <p:nvSpPr>
                  <p:cNvPr id="21" name="Rectangle 20"/>
                  <p:cNvSpPr/>
                  <p:nvPr/>
                </p:nvSpPr>
                <p:spPr>
                  <a:xfrm>
                    <a:off x="10" y="-769084"/>
                    <a:ext cx="2836525" cy="4585978"/>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r>
                      <a:rPr lang="en-US" dirty="0" smtClean="0"/>
                      <a:t>Material Prices</a:t>
                    </a:r>
                    <a:endParaRPr lang="en-US" dirty="0"/>
                  </a:p>
                </p:txBody>
              </p:sp>
              <p:sp>
                <p:nvSpPr>
                  <p:cNvPr id="22" name="Rectangle 21"/>
                  <p:cNvSpPr/>
                  <p:nvPr/>
                </p:nvSpPr>
                <p:spPr>
                  <a:xfrm>
                    <a:off x="10" y="226939"/>
                    <a:ext cx="2836525" cy="45859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endParaRPr lang="en-US" sz="6500" kern="1200" dirty="0"/>
                  </a:p>
                </p:txBody>
              </p:sp>
            </p:grpSp>
            <p:grpSp>
              <p:nvGrpSpPr>
                <p:cNvPr id="11" name="Group 10"/>
                <p:cNvGrpSpPr/>
                <p:nvPr/>
              </p:nvGrpSpPr>
              <p:grpSpPr>
                <a:xfrm>
                  <a:off x="6288581" y="3456230"/>
                  <a:ext cx="1376498" cy="780492"/>
                  <a:chOff x="-324000" y="-745964"/>
                  <a:chExt cx="3160535" cy="5558881"/>
                </a:xfrm>
              </p:grpSpPr>
              <p:sp>
                <p:nvSpPr>
                  <p:cNvPr id="19" name="Rectangle 18"/>
                  <p:cNvSpPr/>
                  <p:nvPr/>
                </p:nvSpPr>
                <p:spPr>
                  <a:xfrm>
                    <a:off x="-324000" y="-745964"/>
                    <a:ext cx="2836525" cy="4585978"/>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r>
                      <a:rPr lang="en-US" dirty="0" smtClean="0"/>
                      <a:t>Safety Testing</a:t>
                    </a:r>
                    <a:endParaRPr lang="en-US" dirty="0"/>
                  </a:p>
                </p:txBody>
              </p:sp>
              <p:sp>
                <p:nvSpPr>
                  <p:cNvPr id="20" name="Rectangle 19"/>
                  <p:cNvSpPr/>
                  <p:nvPr/>
                </p:nvSpPr>
                <p:spPr>
                  <a:xfrm>
                    <a:off x="10" y="226939"/>
                    <a:ext cx="2836525" cy="45859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endParaRPr lang="en-US" sz="6500" kern="1200" dirty="0"/>
                  </a:p>
                </p:txBody>
              </p:sp>
            </p:grpSp>
            <p:grpSp>
              <p:nvGrpSpPr>
                <p:cNvPr id="12" name="Group 11"/>
                <p:cNvGrpSpPr/>
                <p:nvPr/>
              </p:nvGrpSpPr>
              <p:grpSpPr>
                <a:xfrm>
                  <a:off x="1617988" y="3455948"/>
                  <a:ext cx="1347937" cy="767121"/>
                  <a:chOff x="-258422" y="-769084"/>
                  <a:chExt cx="3094957" cy="5582001"/>
                </a:xfrm>
              </p:grpSpPr>
              <p:sp>
                <p:nvSpPr>
                  <p:cNvPr id="17" name="Rectangle 16"/>
                  <p:cNvSpPr/>
                  <p:nvPr/>
                </p:nvSpPr>
                <p:spPr>
                  <a:xfrm>
                    <a:off x="-258422" y="-769084"/>
                    <a:ext cx="3090787" cy="4585978"/>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r>
                      <a:rPr lang="en-US" dirty="0" smtClean="0"/>
                      <a:t>Economies of Scale</a:t>
                    </a:r>
                    <a:endParaRPr lang="en-US" dirty="0"/>
                  </a:p>
                </p:txBody>
              </p:sp>
              <p:sp>
                <p:nvSpPr>
                  <p:cNvPr id="18" name="Rectangle 17"/>
                  <p:cNvSpPr/>
                  <p:nvPr/>
                </p:nvSpPr>
                <p:spPr>
                  <a:xfrm>
                    <a:off x="10" y="226939"/>
                    <a:ext cx="2836525" cy="45859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endParaRPr lang="en-US" sz="6500" kern="1200" dirty="0"/>
                  </a:p>
                </p:txBody>
              </p:sp>
            </p:grpSp>
            <p:sp>
              <p:nvSpPr>
                <p:cNvPr id="13" name="Isosceles Triangle 12"/>
                <p:cNvSpPr/>
                <p:nvPr/>
              </p:nvSpPr>
              <p:spPr>
                <a:xfrm rot="10800000">
                  <a:off x="4482480" y="2237733"/>
                  <a:ext cx="304953" cy="26289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p:nvSpPr>
              <p:spPr>
                <a:xfrm rot="10800000">
                  <a:off x="6035413" y="2236936"/>
                  <a:ext cx="304953" cy="26289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p:nvSpPr>
              <p:spPr>
                <a:xfrm rot="10800000">
                  <a:off x="7450529" y="2236935"/>
                  <a:ext cx="304953" cy="26289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p:nvSpPr>
              <p:spPr>
                <a:xfrm rot="10800000">
                  <a:off x="8865645" y="2236934"/>
                  <a:ext cx="304953" cy="26289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5" name="Rectangle 34"/>
            <p:cNvSpPr/>
            <p:nvPr/>
          </p:nvSpPr>
          <p:spPr>
            <a:xfrm>
              <a:off x="1628198" y="4336950"/>
              <a:ext cx="1368207" cy="63024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r>
                <a:rPr lang="en-US" dirty="0" smtClean="0"/>
                <a:t>Traceability</a:t>
              </a:r>
              <a:endParaRPr lang="en-US" dirty="0"/>
            </a:p>
          </p:txBody>
        </p:sp>
        <p:sp>
          <p:nvSpPr>
            <p:cNvPr id="36" name="Rectangle 35"/>
            <p:cNvSpPr/>
            <p:nvPr/>
          </p:nvSpPr>
          <p:spPr>
            <a:xfrm>
              <a:off x="7792950" y="4366917"/>
              <a:ext cx="1255652" cy="63024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r>
                <a:rPr lang="en-US" dirty="0" smtClean="0"/>
                <a:t>Material Quality</a:t>
              </a:r>
              <a:endParaRPr lang="en-US" dirty="0"/>
            </a:p>
          </p:txBody>
        </p:sp>
        <p:sp>
          <p:nvSpPr>
            <p:cNvPr id="37" name="Rectangle 36"/>
            <p:cNvSpPr/>
            <p:nvPr/>
          </p:nvSpPr>
          <p:spPr>
            <a:xfrm>
              <a:off x="7803085" y="5079766"/>
              <a:ext cx="1255652" cy="63024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r>
                <a:rPr lang="en-US" dirty="0" smtClean="0"/>
                <a:t>Labelling</a:t>
              </a:r>
              <a:endParaRPr lang="en-US" dirty="0"/>
            </a:p>
          </p:txBody>
        </p:sp>
        <p:sp>
          <p:nvSpPr>
            <p:cNvPr id="38" name="Rectangle 37"/>
            <p:cNvSpPr/>
            <p:nvPr/>
          </p:nvSpPr>
          <p:spPr>
            <a:xfrm>
              <a:off x="6298792" y="4366917"/>
              <a:ext cx="1255652" cy="63024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r>
                <a:rPr lang="en-US" dirty="0" smtClean="0"/>
                <a:t>HACCP</a:t>
              </a:r>
              <a:endParaRPr lang="en-US" dirty="0"/>
            </a:p>
          </p:txBody>
        </p:sp>
      </p:grpSp>
      <p:sp>
        <p:nvSpPr>
          <p:cNvPr id="58" name="Rectangle 57"/>
          <p:cNvSpPr/>
          <p:nvPr/>
        </p:nvSpPr>
        <p:spPr>
          <a:xfrm>
            <a:off x="1648468" y="5346466"/>
            <a:ext cx="1347937" cy="63024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r>
              <a:rPr lang="en-US" dirty="0" smtClean="0"/>
              <a:t>Certification</a:t>
            </a:r>
            <a:endParaRPr lang="en-US" dirty="0"/>
          </a:p>
        </p:txBody>
      </p:sp>
      <p:sp>
        <p:nvSpPr>
          <p:cNvPr id="59" name="Rectangle 58"/>
          <p:cNvSpPr/>
          <p:nvPr/>
        </p:nvSpPr>
        <p:spPr>
          <a:xfrm>
            <a:off x="6298792" y="5394968"/>
            <a:ext cx="1255652" cy="63024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r>
              <a:rPr lang="en-US" dirty="0" smtClean="0"/>
              <a:t>Electricity Supply</a:t>
            </a:r>
            <a:endParaRPr lang="en-US" dirty="0"/>
          </a:p>
        </p:txBody>
      </p:sp>
      <p:sp>
        <p:nvSpPr>
          <p:cNvPr id="60" name="Rectangle 59"/>
          <p:cNvSpPr/>
          <p:nvPr/>
        </p:nvSpPr>
        <p:spPr>
          <a:xfrm>
            <a:off x="6562014" y="2008861"/>
            <a:ext cx="1223948" cy="63024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r>
              <a:rPr lang="en-US" dirty="0" smtClean="0"/>
              <a:t>Cold Storage</a:t>
            </a:r>
            <a:endParaRPr lang="en-US" dirty="0"/>
          </a:p>
        </p:txBody>
      </p:sp>
      <p:sp>
        <p:nvSpPr>
          <p:cNvPr id="61" name="Rectangle 60"/>
          <p:cNvSpPr/>
          <p:nvPr/>
        </p:nvSpPr>
        <p:spPr>
          <a:xfrm>
            <a:off x="4817913" y="3990250"/>
            <a:ext cx="1347937" cy="63024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r>
              <a:rPr lang="en-US" dirty="0" smtClean="0"/>
              <a:t>Export Entry Standards</a:t>
            </a:r>
            <a:endParaRPr lang="en-US" dirty="0"/>
          </a:p>
        </p:txBody>
      </p:sp>
      <p:sp>
        <p:nvSpPr>
          <p:cNvPr id="62" name="Rectangle 61"/>
          <p:cNvSpPr/>
          <p:nvPr/>
        </p:nvSpPr>
        <p:spPr>
          <a:xfrm>
            <a:off x="4512960" y="2008861"/>
            <a:ext cx="1947216" cy="63024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r>
              <a:rPr lang="en-US" dirty="0" smtClean="0"/>
              <a:t>Transport Infrastructure</a:t>
            </a:r>
            <a:endParaRPr lang="en-US" dirty="0"/>
          </a:p>
        </p:txBody>
      </p:sp>
      <p:cxnSp>
        <p:nvCxnSpPr>
          <p:cNvPr id="64" name="Straight Connector 63"/>
          <p:cNvCxnSpPr/>
          <p:nvPr/>
        </p:nvCxnSpPr>
        <p:spPr>
          <a:xfrm>
            <a:off x="6165850" y="2342147"/>
            <a:ext cx="2516633"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7887800" y="1991382"/>
            <a:ext cx="1313278" cy="643892"/>
          </a:xfrm>
          <a:prstGeom prst="rect">
            <a:avLst/>
          </a:pr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r>
              <a:rPr lang="en-US" dirty="0"/>
              <a:t>Electricity Supply</a:t>
            </a:r>
            <a:endParaRPr lang="en-US" dirty="0"/>
          </a:p>
        </p:txBody>
      </p:sp>
    </p:spTree>
    <p:extLst>
      <p:ext uri="{BB962C8B-B14F-4D97-AF65-F5344CB8AC3E}">
        <p14:creationId xmlns:p14="http://schemas.microsoft.com/office/powerpoint/2010/main" val="14217567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2499360" y="102211"/>
            <a:ext cx="8183880" cy="851910"/>
            <a:chOff x="2958704" y="3059906"/>
            <a:chExt cx="6274593" cy="738187"/>
          </a:xfrm>
        </p:grpSpPr>
        <p:grpSp>
          <p:nvGrpSpPr>
            <p:cNvPr id="2" name="Group 1"/>
            <p:cNvGrpSpPr/>
            <p:nvPr/>
          </p:nvGrpSpPr>
          <p:grpSpPr>
            <a:xfrm>
              <a:off x="2958704" y="3059906"/>
              <a:ext cx="1845468" cy="738187"/>
              <a:chOff x="5911453" y="603672"/>
              <a:chExt cx="1845468" cy="738187"/>
            </a:xfrm>
          </p:grpSpPr>
          <p:sp>
            <p:nvSpPr>
              <p:cNvPr id="12" name="Chevron 11"/>
              <p:cNvSpPr/>
              <p:nvPr/>
            </p:nvSpPr>
            <p:spPr>
              <a:xfrm>
                <a:off x="5911453" y="603672"/>
                <a:ext cx="1845468" cy="738187"/>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 name="Chevron 4"/>
              <p:cNvSpPr/>
              <p:nvPr/>
            </p:nvSpPr>
            <p:spPr>
              <a:xfrm>
                <a:off x="6280547" y="603672"/>
                <a:ext cx="1107281" cy="7381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sz="2200" kern="1200" dirty="0" smtClean="0"/>
                  <a:t>Processing</a:t>
                </a:r>
                <a:endParaRPr lang="en-US" sz="2200" kern="1200" dirty="0"/>
              </a:p>
            </p:txBody>
          </p:sp>
        </p:grpSp>
        <p:grpSp>
          <p:nvGrpSpPr>
            <p:cNvPr id="3" name="Group 2"/>
            <p:cNvGrpSpPr/>
            <p:nvPr/>
          </p:nvGrpSpPr>
          <p:grpSpPr>
            <a:xfrm>
              <a:off x="4435079" y="3059906"/>
              <a:ext cx="1845468" cy="738187"/>
              <a:chOff x="7387828" y="603672"/>
              <a:chExt cx="1845468" cy="738187"/>
            </a:xfrm>
          </p:grpSpPr>
          <p:sp>
            <p:nvSpPr>
              <p:cNvPr id="10" name="Chevron 9"/>
              <p:cNvSpPr/>
              <p:nvPr/>
            </p:nvSpPr>
            <p:spPr>
              <a:xfrm>
                <a:off x="7387828" y="603672"/>
                <a:ext cx="1845468" cy="738187"/>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 name="Chevron 6"/>
              <p:cNvSpPr/>
              <p:nvPr/>
            </p:nvSpPr>
            <p:spPr>
              <a:xfrm>
                <a:off x="7756922" y="603672"/>
                <a:ext cx="1107281" cy="7381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sz="2200" kern="1200" dirty="0" smtClean="0"/>
                  <a:t>Packaging</a:t>
                </a:r>
                <a:endParaRPr lang="en-US" sz="2200" kern="1200" dirty="0"/>
              </a:p>
            </p:txBody>
          </p:sp>
        </p:grpSp>
        <p:grpSp>
          <p:nvGrpSpPr>
            <p:cNvPr id="4" name="Group 3"/>
            <p:cNvGrpSpPr/>
            <p:nvPr/>
          </p:nvGrpSpPr>
          <p:grpSpPr>
            <a:xfrm>
              <a:off x="5911454" y="3059906"/>
              <a:ext cx="1845468" cy="738187"/>
              <a:chOff x="8864203" y="603672"/>
              <a:chExt cx="1845468" cy="738187"/>
            </a:xfrm>
          </p:grpSpPr>
          <p:sp>
            <p:nvSpPr>
              <p:cNvPr id="8" name="Chevron 7"/>
              <p:cNvSpPr/>
              <p:nvPr/>
            </p:nvSpPr>
            <p:spPr>
              <a:xfrm>
                <a:off x="8864203" y="603672"/>
                <a:ext cx="1845468" cy="738187"/>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 name="Chevron 8"/>
              <p:cNvSpPr/>
              <p:nvPr/>
            </p:nvSpPr>
            <p:spPr>
              <a:xfrm>
                <a:off x="9233297" y="603672"/>
                <a:ext cx="1107281" cy="7381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sz="2200" kern="1200" dirty="0" smtClean="0"/>
                  <a:t>Distribution</a:t>
                </a:r>
                <a:endParaRPr lang="en-US" sz="2200" kern="1200" dirty="0"/>
              </a:p>
            </p:txBody>
          </p:sp>
        </p:grpSp>
        <p:grpSp>
          <p:nvGrpSpPr>
            <p:cNvPr id="5" name="Group 4"/>
            <p:cNvGrpSpPr/>
            <p:nvPr/>
          </p:nvGrpSpPr>
          <p:grpSpPr>
            <a:xfrm>
              <a:off x="7387829" y="3059906"/>
              <a:ext cx="1845468" cy="738187"/>
              <a:chOff x="10340578" y="603672"/>
              <a:chExt cx="1845468" cy="738187"/>
            </a:xfrm>
          </p:grpSpPr>
          <p:sp>
            <p:nvSpPr>
              <p:cNvPr id="6" name="Chevron 5"/>
              <p:cNvSpPr/>
              <p:nvPr/>
            </p:nvSpPr>
            <p:spPr>
              <a:xfrm>
                <a:off x="10340578" y="603672"/>
                <a:ext cx="1845468" cy="738187"/>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 name="Chevron 10"/>
              <p:cNvSpPr/>
              <p:nvPr/>
            </p:nvSpPr>
            <p:spPr>
              <a:xfrm>
                <a:off x="10709672" y="603672"/>
                <a:ext cx="1107281" cy="7381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sz="2200" kern="1200" dirty="0" smtClean="0"/>
                  <a:t>Foreign Market</a:t>
                </a:r>
                <a:endParaRPr lang="en-US" sz="2200" kern="1200" dirty="0"/>
              </a:p>
            </p:txBody>
          </p:sp>
        </p:grpSp>
      </p:grpSp>
      <p:graphicFrame>
        <p:nvGraphicFramePr>
          <p:cNvPr id="19" name="Diagram 18"/>
          <p:cNvGraphicFramePr/>
          <p:nvPr>
            <p:extLst>
              <p:ext uri="{D42A27DB-BD31-4B8C-83A1-F6EECF244321}">
                <p14:modId xmlns:p14="http://schemas.microsoft.com/office/powerpoint/2010/main" val="2950404896"/>
              </p:ext>
            </p:extLst>
          </p:nvPr>
        </p:nvGraphicFramePr>
        <p:xfrm>
          <a:off x="2149730" y="510520"/>
          <a:ext cx="8762110" cy="36652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8" name="Diagram 17"/>
          <p:cNvGraphicFramePr/>
          <p:nvPr>
            <p:extLst>
              <p:ext uri="{D42A27DB-BD31-4B8C-83A1-F6EECF244321}">
                <p14:modId xmlns:p14="http://schemas.microsoft.com/office/powerpoint/2010/main" val="1448343252"/>
              </p:ext>
            </p:extLst>
          </p:nvPr>
        </p:nvGraphicFramePr>
        <p:xfrm>
          <a:off x="2623060" y="3596640"/>
          <a:ext cx="7953500" cy="323166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5" name="TextBox 14"/>
          <p:cNvSpPr txBox="1"/>
          <p:nvPr/>
        </p:nvSpPr>
        <p:spPr>
          <a:xfrm>
            <a:off x="718060" y="1127910"/>
            <a:ext cx="1579120" cy="769441"/>
          </a:xfrm>
          <a:prstGeom prst="rect">
            <a:avLst/>
          </a:prstGeom>
          <a:noFill/>
        </p:spPr>
        <p:txBody>
          <a:bodyPr wrap="square" rtlCol="0">
            <a:spAutoFit/>
          </a:bodyPr>
          <a:lstStyle/>
          <a:p>
            <a:r>
              <a:rPr lang="en-US" sz="2200" dirty="0" smtClean="0"/>
              <a:t>System as Designed</a:t>
            </a:r>
            <a:endParaRPr lang="en-US" sz="2200" dirty="0"/>
          </a:p>
        </p:txBody>
      </p:sp>
      <p:sp>
        <p:nvSpPr>
          <p:cNvPr id="21" name="TextBox 20"/>
          <p:cNvSpPr txBox="1"/>
          <p:nvPr/>
        </p:nvSpPr>
        <p:spPr>
          <a:xfrm>
            <a:off x="393867" y="3715812"/>
            <a:ext cx="2105493" cy="769441"/>
          </a:xfrm>
          <a:prstGeom prst="rect">
            <a:avLst/>
          </a:prstGeom>
          <a:noFill/>
        </p:spPr>
        <p:txBody>
          <a:bodyPr wrap="square" rtlCol="0">
            <a:spAutoFit/>
          </a:bodyPr>
          <a:lstStyle/>
          <a:p>
            <a:r>
              <a:rPr lang="en-US" sz="2200" dirty="0" smtClean="0"/>
              <a:t>Delayed CANU Inspection</a:t>
            </a:r>
            <a:endParaRPr lang="en-US" sz="2200" dirty="0"/>
          </a:p>
        </p:txBody>
      </p:sp>
      <p:sp>
        <p:nvSpPr>
          <p:cNvPr id="22" name="TextBox 21"/>
          <p:cNvSpPr txBox="1"/>
          <p:nvPr/>
        </p:nvSpPr>
        <p:spPr>
          <a:xfrm>
            <a:off x="356675" y="5195063"/>
            <a:ext cx="2142685" cy="1107996"/>
          </a:xfrm>
          <a:prstGeom prst="rect">
            <a:avLst/>
          </a:prstGeom>
          <a:noFill/>
        </p:spPr>
        <p:txBody>
          <a:bodyPr wrap="square" rtlCol="0">
            <a:spAutoFit/>
          </a:bodyPr>
          <a:lstStyle/>
          <a:p>
            <a:r>
              <a:rPr lang="en-US" sz="2200" dirty="0" smtClean="0"/>
              <a:t>Third Location </a:t>
            </a:r>
            <a:r>
              <a:rPr lang="en-US" sz="2200" dirty="0" smtClean="0"/>
              <a:t>Quarantine Inspection</a:t>
            </a:r>
            <a:endParaRPr lang="en-US" sz="2200" dirty="0"/>
          </a:p>
        </p:txBody>
      </p:sp>
      <p:graphicFrame>
        <p:nvGraphicFramePr>
          <p:cNvPr id="23" name="Diagram 22"/>
          <p:cNvGraphicFramePr/>
          <p:nvPr>
            <p:extLst>
              <p:ext uri="{D42A27DB-BD31-4B8C-83A1-F6EECF244321}">
                <p14:modId xmlns:p14="http://schemas.microsoft.com/office/powerpoint/2010/main" val="1621367104"/>
              </p:ext>
            </p:extLst>
          </p:nvPr>
        </p:nvGraphicFramePr>
        <p:xfrm>
          <a:off x="2623060" y="5044440"/>
          <a:ext cx="7953500" cy="3231665"/>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cxnSp>
        <p:nvCxnSpPr>
          <p:cNvPr id="25" name="Straight Connector 24"/>
          <p:cNvCxnSpPr/>
          <p:nvPr/>
        </p:nvCxnSpPr>
        <p:spPr>
          <a:xfrm>
            <a:off x="-5614" y="2621280"/>
            <a:ext cx="12192000" cy="0"/>
          </a:xfrm>
          <a:prstGeom prst="line">
            <a:avLst/>
          </a:prstGeom>
          <a:ln w="47625"/>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718060" y="2724240"/>
            <a:ext cx="8039561" cy="707886"/>
          </a:xfrm>
          <a:prstGeom prst="rect">
            <a:avLst/>
          </a:prstGeom>
          <a:noFill/>
        </p:spPr>
        <p:txBody>
          <a:bodyPr wrap="square" rtlCol="0">
            <a:spAutoFit/>
          </a:bodyPr>
          <a:lstStyle/>
          <a:p>
            <a:r>
              <a:rPr lang="en-US" sz="4000" dirty="0" smtClean="0"/>
              <a:t>Inspection Inefficiencies</a:t>
            </a:r>
            <a:endParaRPr lang="en-US" sz="4000" dirty="0"/>
          </a:p>
        </p:txBody>
      </p:sp>
    </p:spTree>
    <p:extLst>
      <p:ext uri="{BB962C8B-B14F-4D97-AF65-F5344CB8AC3E}">
        <p14:creationId xmlns:p14="http://schemas.microsoft.com/office/powerpoint/2010/main" val="37317580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dirty="0" smtClean="0"/>
              <a:t>SWOT and Market Analyses</a:t>
            </a:r>
            <a:endParaRPr lang="en-US" sz="6600"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1272714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69085" y="413552"/>
            <a:ext cx="5635171" cy="1325563"/>
          </a:xfrm>
        </p:spPr>
        <p:txBody>
          <a:bodyPr/>
          <a:lstStyle/>
          <a:p>
            <a:r>
              <a:rPr lang="en-US" dirty="0" smtClean="0"/>
              <a:t>Peppers</a:t>
            </a:r>
            <a:endParaRPr lang="en-US" dirty="0"/>
          </a:p>
        </p:txBody>
      </p:sp>
      <p:sp>
        <p:nvSpPr>
          <p:cNvPr id="3" name="Content Placeholder 2"/>
          <p:cNvSpPr>
            <a:spLocks noGrp="1"/>
          </p:cNvSpPr>
          <p:nvPr>
            <p:ph idx="1"/>
          </p:nvPr>
        </p:nvSpPr>
        <p:spPr>
          <a:xfrm>
            <a:off x="3169085" y="1840591"/>
            <a:ext cx="3266870" cy="5163457"/>
          </a:xfrm>
        </p:spPr>
        <p:txBody>
          <a:bodyPr>
            <a:normAutofit/>
          </a:bodyPr>
          <a:lstStyle/>
          <a:p>
            <a:r>
              <a:rPr lang="en-US" dirty="0"/>
              <a:t>Upgrading Opportunities</a:t>
            </a:r>
          </a:p>
          <a:p>
            <a:pPr lvl="1"/>
            <a:r>
              <a:rPr lang="en-US" dirty="0" smtClean="0"/>
              <a:t>Pepper Mash</a:t>
            </a:r>
          </a:p>
          <a:p>
            <a:pPr lvl="2"/>
            <a:r>
              <a:rPr lang="en-US" dirty="0" smtClean="0"/>
              <a:t>U.S.</a:t>
            </a:r>
          </a:p>
          <a:p>
            <a:pPr lvl="2"/>
            <a:r>
              <a:rPr lang="en-US" dirty="0" smtClean="0"/>
              <a:t>CARICOM</a:t>
            </a:r>
          </a:p>
          <a:p>
            <a:pPr lvl="1"/>
            <a:r>
              <a:rPr lang="en-US" dirty="0" smtClean="0"/>
              <a:t>Pepper Sauce</a:t>
            </a:r>
          </a:p>
          <a:p>
            <a:pPr lvl="2"/>
            <a:r>
              <a:rPr lang="en-US" dirty="0" smtClean="0"/>
              <a:t>U.S.-New </a:t>
            </a:r>
            <a:r>
              <a:rPr lang="en-US" dirty="0" smtClean="0"/>
              <a:t>York </a:t>
            </a:r>
            <a:r>
              <a:rPr lang="en-US" dirty="0" smtClean="0"/>
              <a:t>City</a:t>
            </a:r>
          </a:p>
          <a:p>
            <a:pPr lvl="2"/>
            <a:r>
              <a:rPr lang="en-US" dirty="0" smtClean="0"/>
              <a:t>Canada- Toronto</a:t>
            </a:r>
            <a:endParaRPr lang="en-US" dirty="0" smtClean="0"/>
          </a:p>
          <a:p>
            <a:pPr lvl="1"/>
            <a:r>
              <a:rPr lang="en-US" dirty="0" smtClean="0"/>
              <a:t>Pepper Flakes</a:t>
            </a:r>
          </a:p>
          <a:p>
            <a:pPr lvl="1"/>
            <a:r>
              <a:rPr lang="en-US" dirty="0" smtClean="0"/>
              <a:t>Dried Pepper</a:t>
            </a:r>
          </a:p>
          <a:p>
            <a:pPr lvl="1"/>
            <a:endParaRPr lang="en-US" dirty="0"/>
          </a:p>
        </p:txBody>
      </p:sp>
      <p:pic>
        <p:nvPicPr>
          <p:cNvPr id="7" name="Picture 2" descr="Sweet Peppers, Paprika, Green, Yellow, Red, Healthy"/>
          <p:cNvPicPr>
            <a:picLocks noChangeAspect="1" noChangeArrowheads="1"/>
          </p:cNvPicPr>
          <p:nvPr/>
        </p:nvPicPr>
        <p:blipFill rotWithShape="1">
          <a:blip r:embed="rId3">
            <a:extLst>
              <a:ext uri="{28A0092B-C50C-407E-A947-70E740481C1C}">
                <a14:useLocalDpi xmlns:a14="http://schemas.microsoft.com/office/drawing/2010/main" val="0"/>
              </a:ext>
            </a:extLst>
          </a:blip>
          <a:srcRect l="50659" r="11585"/>
          <a:stretch/>
        </p:blipFill>
        <p:spPr bwMode="auto">
          <a:xfrm>
            <a:off x="0" y="0"/>
            <a:ext cx="3169085" cy="6858000"/>
          </a:xfrm>
          <a:prstGeom prst="rect">
            <a:avLst/>
          </a:prstGeom>
          <a:noFill/>
        </p:spPr>
      </p:pic>
      <p:graphicFrame>
        <p:nvGraphicFramePr>
          <p:cNvPr id="4" name="Diagram 3"/>
          <p:cNvGraphicFramePr/>
          <p:nvPr>
            <p:extLst>
              <p:ext uri="{D42A27DB-BD31-4B8C-83A1-F6EECF244321}">
                <p14:modId xmlns:p14="http://schemas.microsoft.com/office/powerpoint/2010/main" val="3825338416"/>
              </p:ext>
            </p:extLst>
          </p:nvPr>
        </p:nvGraphicFramePr>
        <p:xfrm>
          <a:off x="6055528" y="1840591"/>
          <a:ext cx="5976051" cy="441583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522963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54884" t="490" r="12117" b="-423"/>
          <a:stretch/>
        </p:blipFill>
        <p:spPr>
          <a:xfrm>
            <a:off x="0" y="0"/>
            <a:ext cx="3425574" cy="6916057"/>
          </a:xfrm>
          <a:prstGeom prst="rect">
            <a:avLst/>
          </a:prstGeom>
        </p:spPr>
      </p:pic>
      <p:sp>
        <p:nvSpPr>
          <p:cNvPr id="2" name="Title 1"/>
          <p:cNvSpPr>
            <a:spLocks noGrp="1"/>
          </p:cNvSpPr>
          <p:nvPr>
            <p:ph type="title"/>
          </p:nvPr>
        </p:nvSpPr>
        <p:spPr>
          <a:xfrm>
            <a:off x="3425574" y="411200"/>
            <a:ext cx="6767286" cy="1325563"/>
          </a:xfrm>
        </p:spPr>
        <p:txBody>
          <a:bodyPr/>
          <a:lstStyle/>
          <a:p>
            <a:r>
              <a:rPr lang="en-US" dirty="0" smtClean="0"/>
              <a:t>Pineapple</a:t>
            </a:r>
            <a:endParaRPr lang="en-US" dirty="0"/>
          </a:p>
        </p:txBody>
      </p:sp>
      <p:sp>
        <p:nvSpPr>
          <p:cNvPr id="3" name="Content Placeholder 2"/>
          <p:cNvSpPr>
            <a:spLocks noGrp="1"/>
          </p:cNvSpPr>
          <p:nvPr>
            <p:ph idx="1"/>
          </p:nvPr>
        </p:nvSpPr>
        <p:spPr>
          <a:xfrm>
            <a:off x="3425574" y="1747119"/>
            <a:ext cx="2916464" cy="4495801"/>
          </a:xfrm>
        </p:spPr>
        <p:txBody>
          <a:bodyPr>
            <a:normAutofit/>
          </a:bodyPr>
          <a:lstStyle/>
          <a:p>
            <a:r>
              <a:rPr lang="en-US" dirty="0"/>
              <a:t>Upgrading </a:t>
            </a:r>
            <a:r>
              <a:rPr lang="en-US" dirty="0" smtClean="0"/>
              <a:t>Opportunities</a:t>
            </a:r>
          </a:p>
          <a:p>
            <a:pPr lvl="1"/>
            <a:r>
              <a:rPr lang="en-US" dirty="0" smtClean="0"/>
              <a:t>Chunks/Slices </a:t>
            </a:r>
          </a:p>
          <a:p>
            <a:pPr lvl="2"/>
            <a:r>
              <a:rPr lang="en-US" dirty="0" smtClean="0"/>
              <a:t>USA</a:t>
            </a:r>
          </a:p>
          <a:p>
            <a:pPr lvl="1"/>
            <a:r>
              <a:rPr lang="en-US" dirty="0" smtClean="0"/>
              <a:t>Juice/Concentrates</a:t>
            </a:r>
          </a:p>
          <a:p>
            <a:pPr lvl="2"/>
            <a:r>
              <a:rPr lang="en-US" dirty="0"/>
              <a:t>CARICOM Tourism </a:t>
            </a:r>
            <a:r>
              <a:rPr lang="en-US" dirty="0" smtClean="0"/>
              <a:t>Markets</a:t>
            </a:r>
          </a:p>
          <a:p>
            <a:pPr lvl="2"/>
            <a:r>
              <a:rPr lang="en-US" dirty="0" smtClean="0"/>
              <a:t>EU</a:t>
            </a:r>
          </a:p>
          <a:p>
            <a:pPr lvl="2"/>
            <a:r>
              <a:rPr lang="en-US" dirty="0" smtClean="0"/>
              <a:t>USA</a:t>
            </a:r>
          </a:p>
          <a:p>
            <a:endParaRPr lang="en-US" dirty="0" smtClean="0"/>
          </a:p>
        </p:txBody>
      </p:sp>
      <p:graphicFrame>
        <p:nvGraphicFramePr>
          <p:cNvPr id="7" name="Diagram 6"/>
          <p:cNvGraphicFramePr/>
          <p:nvPr>
            <p:extLst>
              <p:ext uri="{D42A27DB-BD31-4B8C-83A1-F6EECF244321}">
                <p14:modId xmlns:p14="http://schemas.microsoft.com/office/powerpoint/2010/main" val="399757287"/>
              </p:ext>
            </p:extLst>
          </p:nvPr>
        </p:nvGraphicFramePr>
        <p:xfrm>
          <a:off x="6037238" y="1910081"/>
          <a:ext cx="5994341" cy="433283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288568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ooking Bananas, Bananas, Green, Market, Healthy, Fruit"/>
          <p:cNvPicPr>
            <a:picLocks noChangeAspect="1" noChangeArrowheads="1"/>
          </p:cNvPicPr>
          <p:nvPr/>
        </p:nvPicPr>
        <p:blipFill rotWithShape="1">
          <a:blip r:embed="rId3">
            <a:extLst>
              <a:ext uri="{28A0092B-C50C-407E-A947-70E740481C1C}">
                <a14:useLocalDpi xmlns:a14="http://schemas.microsoft.com/office/drawing/2010/main" val="0"/>
              </a:ext>
            </a:extLst>
          </a:blip>
          <a:srcRect l="27693" r="34920"/>
          <a:stretch/>
        </p:blipFill>
        <p:spPr bwMode="auto">
          <a:xfrm>
            <a:off x="0" y="0"/>
            <a:ext cx="3858016"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858016" y="390177"/>
            <a:ext cx="6389914" cy="1325563"/>
          </a:xfrm>
        </p:spPr>
        <p:txBody>
          <a:bodyPr/>
          <a:lstStyle/>
          <a:p>
            <a:r>
              <a:rPr lang="en-US" dirty="0" smtClean="0"/>
              <a:t>Plantain</a:t>
            </a:r>
            <a:endParaRPr lang="en-US" dirty="0"/>
          </a:p>
        </p:txBody>
      </p:sp>
      <p:sp>
        <p:nvSpPr>
          <p:cNvPr id="3" name="Content Placeholder 2"/>
          <p:cNvSpPr>
            <a:spLocks noGrp="1"/>
          </p:cNvSpPr>
          <p:nvPr>
            <p:ph idx="1"/>
          </p:nvPr>
        </p:nvSpPr>
        <p:spPr>
          <a:xfrm>
            <a:off x="3858016" y="1740792"/>
            <a:ext cx="3665764" cy="4158343"/>
          </a:xfrm>
        </p:spPr>
        <p:txBody>
          <a:bodyPr/>
          <a:lstStyle/>
          <a:p>
            <a:r>
              <a:rPr lang="en-US" dirty="0"/>
              <a:t>Upgrading Opportunities</a:t>
            </a:r>
          </a:p>
          <a:p>
            <a:pPr lvl="1"/>
            <a:r>
              <a:rPr lang="en-US" dirty="0" smtClean="0"/>
              <a:t>Plantain Chips</a:t>
            </a:r>
          </a:p>
          <a:p>
            <a:pPr lvl="2"/>
            <a:r>
              <a:rPr lang="en-US" dirty="0" smtClean="0"/>
              <a:t>North and Central America</a:t>
            </a:r>
          </a:p>
          <a:p>
            <a:pPr lvl="1"/>
            <a:r>
              <a:rPr lang="en-US" dirty="0" smtClean="0"/>
              <a:t>Plantain Fries</a:t>
            </a:r>
          </a:p>
          <a:p>
            <a:pPr lvl="2"/>
            <a:r>
              <a:rPr lang="en-US" dirty="0" smtClean="0"/>
              <a:t>North America</a:t>
            </a:r>
          </a:p>
          <a:p>
            <a:endParaRPr lang="en-US" dirty="0" smtClean="0"/>
          </a:p>
        </p:txBody>
      </p:sp>
      <p:graphicFrame>
        <p:nvGraphicFramePr>
          <p:cNvPr id="6" name="Diagram 5"/>
          <p:cNvGraphicFramePr/>
          <p:nvPr>
            <p:extLst>
              <p:ext uri="{D42A27DB-BD31-4B8C-83A1-F6EECF244321}">
                <p14:modId xmlns:p14="http://schemas.microsoft.com/office/powerpoint/2010/main" val="624026117"/>
              </p:ext>
            </p:extLst>
          </p:nvPr>
        </p:nvGraphicFramePr>
        <p:xfrm>
          <a:off x="6628095" y="1804960"/>
          <a:ext cx="5387442" cy="443542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065403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6600" dirty="0" smtClean="0"/>
              <a:t>Value Chain Solutions</a:t>
            </a:r>
            <a:endParaRPr lang="en-US" sz="6600"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968700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133600" y="287338"/>
            <a:ext cx="10058400" cy="841375"/>
          </a:xfrm>
        </p:spPr>
        <p:txBody>
          <a:bodyPr/>
          <a:lstStyle/>
          <a:p>
            <a:r>
              <a:rPr lang="en-US" dirty="0" smtClean="0"/>
              <a:t>Value Chain Solutions</a:t>
            </a:r>
            <a:endParaRPr lang="en-US" dirty="0"/>
          </a:p>
        </p:txBody>
      </p:sp>
      <p:graphicFrame>
        <p:nvGraphicFramePr>
          <p:cNvPr id="4" name="Diagram 3"/>
          <p:cNvGraphicFramePr/>
          <p:nvPr>
            <p:extLst>
              <p:ext uri="{D42A27DB-BD31-4B8C-83A1-F6EECF244321}">
                <p14:modId xmlns:p14="http://schemas.microsoft.com/office/powerpoint/2010/main" val="835740234"/>
              </p:ext>
            </p:extLst>
          </p:nvPr>
        </p:nvGraphicFramePr>
        <p:xfrm>
          <a:off x="291830" y="1536969"/>
          <a:ext cx="11439727" cy="46013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852978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809362" y="0"/>
            <a:ext cx="5382638" cy="841375"/>
          </a:xfrm>
        </p:spPr>
        <p:txBody>
          <a:bodyPr/>
          <a:lstStyle/>
          <a:p>
            <a:r>
              <a:rPr lang="en-US" dirty="0" smtClean="0"/>
              <a:t>Value Chain Solutions</a:t>
            </a:r>
            <a:endParaRPr lang="en-US" dirty="0"/>
          </a:p>
        </p:txBody>
      </p:sp>
      <p:graphicFrame>
        <p:nvGraphicFramePr>
          <p:cNvPr id="4" name="Diagram 3"/>
          <p:cNvGraphicFramePr/>
          <p:nvPr>
            <p:extLst>
              <p:ext uri="{D42A27DB-BD31-4B8C-83A1-F6EECF244321}">
                <p14:modId xmlns:p14="http://schemas.microsoft.com/office/powerpoint/2010/main" val="3302226492"/>
              </p:ext>
            </p:extLst>
          </p:nvPr>
        </p:nvGraphicFramePr>
        <p:xfrm>
          <a:off x="369651" y="992221"/>
          <a:ext cx="11361906" cy="51461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532621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789906" y="0"/>
            <a:ext cx="5402094" cy="841375"/>
          </a:xfrm>
        </p:spPr>
        <p:txBody>
          <a:bodyPr/>
          <a:lstStyle/>
          <a:p>
            <a:r>
              <a:rPr lang="en-US" dirty="0" smtClean="0"/>
              <a:t>Value Chain Solutions</a:t>
            </a:r>
            <a:endParaRPr lang="en-US" dirty="0"/>
          </a:p>
        </p:txBody>
      </p:sp>
      <p:graphicFrame>
        <p:nvGraphicFramePr>
          <p:cNvPr id="4" name="Diagram 3"/>
          <p:cNvGraphicFramePr/>
          <p:nvPr>
            <p:extLst>
              <p:ext uri="{D42A27DB-BD31-4B8C-83A1-F6EECF244321}">
                <p14:modId xmlns:p14="http://schemas.microsoft.com/office/powerpoint/2010/main" val="2930195147"/>
              </p:ext>
            </p:extLst>
          </p:nvPr>
        </p:nvGraphicFramePr>
        <p:xfrm>
          <a:off x="369651" y="992221"/>
          <a:ext cx="11361906" cy="51461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015322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491592" y="0"/>
            <a:ext cx="5700408" cy="841375"/>
          </a:xfrm>
        </p:spPr>
        <p:txBody>
          <a:bodyPr/>
          <a:lstStyle/>
          <a:p>
            <a:r>
              <a:rPr lang="en-US" dirty="0" smtClean="0"/>
              <a:t>Value Chain Solutions</a:t>
            </a:r>
            <a:endParaRPr lang="en-US" dirty="0"/>
          </a:p>
        </p:txBody>
      </p:sp>
      <p:graphicFrame>
        <p:nvGraphicFramePr>
          <p:cNvPr id="4" name="Diagram 3"/>
          <p:cNvGraphicFramePr/>
          <p:nvPr>
            <p:extLst>
              <p:ext uri="{D42A27DB-BD31-4B8C-83A1-F6EECF244321}">
                <p14:modId xmlns:p14="http://schemas.microsoft.com/office/powerpoint/2010/main" val="2268583518"/>
              </p:ext>
            </p:extLst>
          </p:nvPr>
        </p:nvGraphicFramePr>
        <p:xfrm>
          <a:off x="305483" y="962527"/>
          <a:ext cx="11361906" cy="40265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924353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66218484"/>
              </p:ext>
            </p:extLst>
          </p:nvPr>
        </p:nvGraphicFramePr>
        <p:xfrm>
          <a:off x="486383" y="1128409"/>
          <a:ext cx="10856068" cy="49611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itle 1"/>
          <p:cNvSpPr txBox="1">
            <a:spLocks/>
          </p:cNvSpPr>
          <p:nvPr/>
        </p:nvSpPr>
        <p:spPr>
          <a:xfrm>
            <a:off x="6666690" y="0"/>
            <a:ext cx="5700408" cy="841375"/>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smtClean="0"/>
              <a:t>Value Chain Solutions</a:t>
            </a:r>
            <a:endParaRPr lang="en-US" dirty="0"/>
          </a:p>
        </p:txBody>
      </p:sp>
    </p:spTree>
    <p:extLst>
      <p:ext uri="{BB962C8B-B14F-4D97-AF65-F5344CB8AC3E}">
        <p14:creationId xmlns:p14="http://schemas.microsoft.com/office/powerpoint/2010/main" val="39061196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7200" dirty="0" smtClean="0"/>
              <a:t>Questions</a:t>
            </a:r>
            <a:endParaRPr lang="en-US" sz="7200"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5403655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Appendices</a:t>
            </a:r>
            <a:endParaRPr lang="en-US" dirty="0"/>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3802475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a:t>
            </a:r>
            <a:endParaRPr lang="en-US" dirty="0"/>
          </a:p>
        </p:txBody>
      </p:sp>
      <p:graphicFrame>
        <p:nvGraphicFramePr>
          <p:cNvPr id="4" name="Diagram 3"/>
          <p:cNvGraphicFramePr/>
          <p:nvPr>
            <p:extLst>
              <p:ext uri="{D42A27DB-BD31-4B8C-83A1-F6EECF244321}">
                <p14:modId xmlns:p14="http://schemas.microsoft.com/office/powerpoint/2010/main" val="1943195744"/>
              </p:ext>
            </p:extLst>
          </p:nvPr>
        </p:nvGraphicFramePr>
        <p:xfrm>
          <a:off x="0" y="1011981"/>
          <a:ext cx="12192000" cy="53307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26659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a:t>
            </a:r>
            <a:endParaRPr lang="en-US" dirty="0"/>
          </a:p>
        </p:txBody>
      </p:sp>
      <p:graphicFrame>
        <p:nvGraphicFramePr>
          <p:cNvPr id="4" name="Diagram 3"/>
          <p:cNvGraphicFramePr/>
          <p:nvPr>
            <p:extLst>
              <p:ext uri="{D42A27DB-BD31-4B8C-83A1-F6EECF244321}">
                <p14:modId xmlns:p14="http://schemas.microsoft.com/office/powerpoint/2010/main" val="3927835102"/>
              </p:ext>
            </p:extLst>
          </p:nvPr>
        </p:nvGraphicFramePr>
        <p:xfrm>
          <a:off x="0" y="1156360"/>
          <a:ext cx="12192000" cy="53307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405388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a:t>
            </a:r>
            <a:endParaRPr lang="en-US" dirty="0"/>
          </a:p>
        </p:txBody>
      </p:sp>
      <p:graphicFrame>
        <p:nvGraphicFramePr>
          <p:cNvPr id="4" name="Diagram 3"/>
          <p:cNvGraphicFramePr/>
          <p:nvPr>
            <p:extLst>
              <p:ext uri="{D42A27DB-BD31-4B8C-83A1-F6EECF244321}">
                <p14:modId xmlns:p14="http://schemas.microsoft.com/office/powerpoint/2010/main" val="1841294356"/>
              </p:ext>
            </p:extLst>
          </p:nvPr>
        </p:nvGraphicFramePr>
        <p:xfrm>
          <a:off x="0" y="1011981"/>
          <a:ext cx="12192000" cy="53307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91753303"/>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7303</TotalTime>
  <Words>2445</Words>
  <Application>Microsoft Office PowerPoint</Application>
  <PresentationFormat>Widescreen</PresentationFormat>
  <Paragraphs>533</Paragraphs>
  <Slides>30</Slides>
  <Notes>27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Calibri</vt:lpstr>
      <vt:lpstr>Calibri Light</vt:lpstr>
      <vt:lpstr>Times New Roman</vt:lpstr>
      <vt:lpstr>Retrospect</vt:lpstr>
      <vt:lpstr>Connecting Guyana to Regional and Global Markets  </vt:lpstr>
      <vt:lpstr>PowerPoint Presentation</vt:lpstr>
      <vt:lpstr>Research Question</vt:lpstr>
      <vt:lpstr>Methodology</vt:lpstr>
      <vt:lpstr>Interviews</vt:lpstr>
      <vt:lpstr>Trade Policy</vt:lpstr>
      <vt:lpstr>Trade Relationships</vt:lpstr>
      <vt:lpstr>Trade Policy</vt:lpstr>
      <vt:lpstr>Tariffs</vt:lpstr>
      <vt:lpstr>Investment Incentives</vt:lpstr>
      <vt:lpstr>Trade Policy Concerns</vt:lpstr>
      <vt:lpstr>PowerPoint Presentation</vt:lpstr>
      <vt:lpstr>Value Chain Structure and Dynamics</vt:lpstr>
      <vt:lpstr>Barriers to Accessing Export Markets</vt:lpstr>
      <vt:lpstr>PowerPoint Presentation</vt:lpstr>
      <vt:lpstr>SWOT and Market Analyses</vt:lpstr>
      <vt:lpstr>Peppers</vt:lpstr>
      <vt:lpstr>Pineapple</vt:lpstr>
      <vt:lpstr>Plantain</vt:lpstr>
      <vt:lpstr>Value Chain Solutions</vt:lpstr>
      <vt:lpstr>Value Chain Solutions</vt:lpstr>
      <vt:lpstr>Value Chain Solutions</vt:lpstr>
      <vt:lpstr>Value Chain Solutions</vt:lpstr>
      <vt:lpstr>Value Chain Solutions</vt:lpstr>
      <vt:lpstr>PowerPoint Presentation</vt:lpstr>
      <vt:lpstr>Questions</vt:lpstr>
      <vt:lpstr>Appendices</vt:lpstr>
      <vt:lpstr>Sources</vt:lpstr>
      <vt:lpstr>Sources</vt:lpstr>
      <vt:lpstr>Sources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Connecting Guyana to Regional and Global Markets  </dc:title>
  <dc:creator>Lauren Sooy</dc:creator>
  <cp:lastModifiedBy>Lauren Sooy</cp:lastModifiedBy>
  <cp:revision>163</cp:revision>
  <dcterms:created xsi:type="dcterms:W3CDTF">2017-04-27T18:21:51Z</dcterms:created>
  <dcterms:modified xsi:type="dcterms:W3CDTF">2017-05-09T20:59:34Z</dcterms:modified>
</cp:coreProperties>
</file>